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81" r:id="rId3"/>
    <p:sldId id="257" r:id="rId4"/>
    <p:sldId id="258" r:id="rId5"/>
    <p:sldId id="259" r:id="rId6"/>
    <p:sldId id="260" r:id="rId7"/>
    <p:sldId id="261" r:id="rId8"/>
    <p:sldId id="276" r:id="rId9"/>
    <p:sldId id="262" r:id="rId10"/>
    <p:sldId id="289" r:id="rId11"/>
    <p:sldId id="263" r:id="rId12"/>
    <p:sldId id="279" r:id="rId13"/>
    <p:sldId id="290" r:id="rId14"/>
    <p:sldId id="264" r:id="rId15"/>
    <p:sldId id="265" r:id="rId16"/>
    <p:sldId id="266" r:id="rId17"/>
    <p:sldId id="277" r:id="rId18"/>
    <p:sldId id="267" r:id="rId19"/>
    <p:sldId id="282" r:id="rId20"/>
    <p:sldId id="283" r:id="rId21"/>
    <p:sldId id="284" r:id="rId22"/>
    <p:sldId id="268" r:id="rId23"/>
    <p:sldId id="269" r:id="rId24"/>
    <p:sldId id="288" r:id="rId25"/>
    <p:sldId id="278" r:id="rId26"/>
    <p:sldId id="285" r:id="rId27"/>
    <p:sldId id="270" r:id="rId28"/>
    <p:sldId id="287" r:id="rId29"/>
    <p:sldId id="271" r:id="rId30"/>
    <p:sldId id="272" r:id="rId31"/>
    <p:sldId id="273" r:id="rId32"/>
    <p:sldId id="286" r:id="rId33"/>
    <p:sldId id="275" r:id="rId34"/>
    <p:sldId id="274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A5FB2-94ED-4BF5-B097-38FD4D266A24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6CC07-C189-4143-970A-9ABEC2BBC2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Ught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B6CC07-C189-4143-970A-9ABEC2BBC20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52A34-C681-4224-985E-FA4BDC827213}" type="datetimeFigureOut">
              <a:rPr lang="en-US" smtClean="0"/>
              <a:pPr/>
              <a:t>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9FFBA-5B2B-4297-B667-CCACEB623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7848600" cy="22860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TRANSCRIPTION</a:t>
            </a:r>
            <a:b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en-US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OF DNA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600200"/>
            <a:ext cx="7772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PROMOTER REGION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region of DNA molecule which acts as a binding site for RNA polymerase with high affinity</a:t>
            </a:r>
          </a:p>
          <a:p>
            <a:r>
              <a:rPr lang="en-US" dirty="0" smtClean="0"/>
              <a:t>Prokaryotic genome contains “</a:t>
            </a:r>
            <a:r>
              <a:rPr lang="en-US" dirty="0" err="1" smtClean="0"/>
              <a:t>TATATT”sequence</a:t>
            </a:r>
            <a:r>
              <a:rPr lang="en-US" dirty="0" smtClean="0"/>
              <a:t> at  -10bp’s upstream from transcription </a:t>
            </a:r>
            <a:r>
              <a:rPr lang="en-US" dirty="0" err="1" smtClean="0"/>
              <a:t>intiation</a:t>
            </a:r>
            <a:r>
              <a:rPr lang="en-US" dirty="0" smtClean="0"/>
              <a:t> site and its called as PRIBNOW BOX or TATA BOX </a:t>
            </a:r>
          </a:p>
          <a:p>
            <a:r>
              <a:rPr lang="en-US" dirty="0" smtClean="0"/>
              <a:t>“TGTTGACA” sequence at -35bp’s away in upstream called as GACA BOX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Documents and Settings\LOPTOP\My Documents\Bluetooth Exchange Folder\harpers_illustrated_biochemistry_27th_edition_0071461973\ch36_files\loadbinary_009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991600" cy="7238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Eukaryotic genome contains TATAAAG sequence at 25-30bp’s resembles TATA BOX in prokaryotes</a:t>
            </a:r>
          </a:p>
          <a:p>
            <a:endParaRPr lang="en-US" dirty="0" smtClean="0"/>
          </a:p>
          <a:p>
            <a:r>
              <a:rPr lang="en-US" dirty="0" smtClean="0"/>
              <a:t>This TATA box is bounded with TBP’S and TAF’S in eukaryotes</a:t>
            </a:r>
          </a:p>
          <a:p>
            <a:endParaRPr lang="en-US" dirty="0" smtClean="0"/>
          </a:p>
          <a:p>
            <a:r>
              <a:rPr lang="en-US" dirty="0" smtClean="0"/>
              <a:t>Further upstream between -70to-80bp’s another sequence is GGCCAATCT, known as CAATBOX</a:t>
            </a:r>
          </a:p>
          <a:p>
            <a:endParaRPr lang="en-US" dirty="0" smtClean="0"/>
          </a:p>
          <a:p>
            <a:r>
              <a:rPr lang="en-US" dirty="0" smtClean="0"/>
              <a:t>Binding of TATA with </a:t>
            </a:r>
            <a:r>
              <a:rPr lang="en-US" dirty="0" err="1" smtClean="0"/>
              <a:t>TFllD</a:t>
            </a:r>
            <a:r>
              <a:rPr lang="en-US" dirty="0" smtClean="0"/>
              <a:t> is thought to represent the first step in the formation of transcription complex on the promoter</a:t>
            </a:r>
          </a:p>
          <a:p>
            <a:endParaRPr lang="en-US" dirty="0" smtClean="0"/>
          </a:p>
          <a:p>
            <a:r>
              <a:rPr lang="en-US" dirty="0" err="1" smtClean="0"/>
              <a:t>Inr’s</a:t>
            </a:r>
            <a:r>
              <a:rPr lang="en-US" dirty="0" smtClean="0"/>
              <a:t> and DPE’s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PROMOTER BINDING IN PROKARYOTES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RNAP enzyme binds with TGTTGACA sequence and forms closed complex</a:t>
            </a:r>
          </a:p>
          <a:p>
            <a:r>
              <a:rPr lang="en-US" dirty="0" smtClean="0"/>
              <a:t>Before the starting of initiation process </a:t>
            </a:r>
            <a:r>
              <a:rPr lang="el-GR" dirty="0" smtClean="0"/>
              <a:t>σ</a:t>
            </a:r>
            <a:r>
              <a:rPr lang="en-US" dirty="0" smtClean="0"/>
              <a:t>-subunit of prokaryotic enzyme </a:t>
            </a:r>
            <a:r>
              <a:rPr lang="en-US" dirty="0" err="1" smtClean="0"/>
              <a:t>recognises</a:t>
            </a:r>
            <a:r>
              <a:rPr lang="en-US" dirty="0" smtClean="0"/>
              <a:t> the TATABOX and binds along with core enzyme</a:t>
            </a:r>
          </a:p>
          <a:p>
            <a:r>
              <a:rPr lang="en-US" dirty="0" smtClean="0"/>
              <a:t>This AT rich region has a low melting temperature and at this area strand separation is easy before transcription</a:t>
            </a:r>
          </a:p>
          <a:p>
            <a:r>
              <a:rPr lang="en-US" dirty="0" smtClean="0"/>
              <a:t>Open complex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PROMOTER BINDING IN EUKARYOTES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Unlike in prokaryotes the binding of RNAP with promoter is more complex in eukaryotes</a:t>
            </a:r>
          </a:p>
          <a:p>
            <a:r>
              <a:rPr lang="en-US" dirty="0" smtClean="0"/>
              <a:t>The promoter is divided in to proximal TATA box region and distal CAAT box region</a:t>
            </a:r>
          </a:p>
          <a:p>
            <a:r>
              <a:rPr lang="en-US" dirty="0" smtClean="0"/>
              <a:t>Proximal region defines where transcription is to commence</a:t>
            </a:r>
          </a:p>
          <a:p>
            <a:r>
              <a:rPr lang="en-US" dirty="0" smtClean="0"/>
              <a:t>Distal region specifies the frequency of </a:t>
            </a:r>
            <a:r>
              <a:rPr lang="en-US" dirty="0" err="1" smtClean="0"/>
              <a:t>intiation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Documents and Settings\LOPTOP\My Documents\Bluetooth Exchange Folder\harpers_illustrated_biochemistry_27th_edition_0071461973\ch36_files\loadbinary_004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9143999" cy="731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 INTIATION COMPLEX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 bacteria </a:t>
            </a:r>
            <a:r>
              <a:rPr lang="el-GR" dirty="0" smtClean="0"/>
              <a:t>σ</a:t>
            </a:r>
            <a:r>
              <a:rPr lang="en-US" dirty="0" smtClean="0"/>
              <a:t>-factor –</a:t>
            </a:r>
            <a:r>
              <a:rPr lang="en-US" dirty="0" err="1" smtClean="0"/>
              <a:t>pol.complex</a:t>
            </a:r>
            <a:r>
              <a:rPr lang="en-US" dirty="0" smtClean="0"/>
              <a:t> selectively bound to the DNA in the promoter forming PIC</a:t>
            </a:r>
          </a:p>
          <a:p>
            <a:r>
              <a:rPr lang="en-US" dirty="0" smtClean="0"/>
              <a:t>Eukaryotic RNAP’s are not able to discriminate between promoter sequence and other regions of </a:t>
            </a:r>
            <a:r>
              <a:rPr lang="en-US" dirty="0" err="1" smtClean="0"/>
              <a:t>DNA;thus</a:t>
            </a:r>
            <a:r>
              <a:rPr lang="en-US" dirty="0" smtClean="0"/>
              <a:t> other proteins known as general transcription factors (GTF’S) facilitate promoter specific binding of these enzymes and formation of PIC </a:t>
            </a:r>
          </a:p>
          <a:p>
            <a:r>
              <a:rPr lang="en-US" dirty="0" smtClean="0"/>
              <a:t>Ex: TFIIA,TFIIB,TFIID….TFIIH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Documents and Settings\LOPTOP\My Documents\My Pictures\I10-11-DNAprotein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r>
              <a:rPr lang="en-US" dirty="0" smtClean="0"/>
              <a:t>TBP binds to the TATABOX in the minor groove of DNA and causes approximately 100degree bend or kink of DNA helix</a:t>
            </a:r>
          </a:p>
          <a:p>
            <a:endParaRPr lang="en-US" dirty="0" smtClean="0"/>
          </a:p>
          <a:p>
            <a:r>
              <a:rPr lang="en-US" dirty="0" smtClean="0"/>
              <a:t>This bending is thought to facilitate interaction of TBP associated factors with other components of transcription </a:t>
            </a:r>
            <a:r>
              <a:rPr lang="en-US" dirty="0" err="1" smtClean="0"/>
              <a:t>intiation</a:t>
            </a:r>
            <a:r>
              <a:rPr lang="en-US" dirty="0" smtClean="0"/>
              <a:t> complex</a:t>
            </a:r>
          </a:p>
          <a:p>
            <a:endParaRPr lang="en-US" dirty="0" smtClean="0"/>
          </a:p>
          <a:p>
            <a:r>
              <a:rPr lang="en-US" dirty="0" err="1" smtClean="0"/>
              <a:t>Carboxy</a:t>
            </a:r>
            <a:r>
              <a:rPr lang="en-US" dirty="0" smtClean="0"/>
              <a:t> terminal repeat domain(CTD)</a:t>
            </a:r>
          </a:p>
          <a:p>
            <a:endParaRPr lang="en-US" dirty="0" smtClean="0"/>
          </a:p>
          <a:p>
            <a:r>
              <a:rPr lang="en-US" dirty="0" smtClean="0"/>
              <a:t>ACTIVATORS AND COACTIVATORS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protein DNA interaction at the TATA BOX involving RNAP and other components of PIC ensures the fidelity of initiation</a:t>
            </a:r>
          </a:p>
          <a:p>
            <a:r>
              <a:rPr lang="en-US" dirty="0" smtClean="0"/>
              <a:t>ENHANCERS AND REPRESSORS:</a:t>
            </a:r>
          </a:p>
          <a:p>
            <a:r>
              <a:rPr lang="en-US" dirty="0" smtClean="0"/>
              <a:t>These are elements which can present in either upstream or downstream from </a:t>
            </a:r>
            <a:r>
              <a:rPr lang="en-US" dirty="0" err="1" smtClean="0"/>
              <a:t>intiation</a:t>
            </a:r>
            <a:r>
              <a:rPr lang="en-US" dirty="0" smtClean="0"/>
              <a:t> site</a:t>
            </a:r>
          </a:p>
          <a:p>
            <a:r>
              <a:rPr lang="en-US" dirty="0" smtClean="0"/>
              <a:t>Acts independent on orientation</a:t>
            </a:r>
          </a:p>
          <a:p>
            <a:r>
              <a:rPr lang="en-US" dirty="0" smtClean="0"/>
              <a:t>And If away from100-1000bp’s shows their action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Documents and Settings\LOPTOP\My Documents\My Pictures\06eukaryotes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Documents and Settings\LOPTOP\My Documents\Bluetooth Exchange Folder\harpers_illustrated_biochemistry_27th_edition_0071461973\ch36_files\loadbinary_005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31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INTIATION AND ELONGATION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After formation of open complex </a:t>
            </a:r>
            <a:r>
              <a:rPr lang="el-GR" dirty="0" smtClean="0"/>
              <a:t>σ</a:t>
            </a:r>
            <a:r>
              <a:rPr lang="en-US" dirty="0" smtClean="0"/>
              <a:t>-factor will dissociate from core enzyme</a:t>
            </a:r>
          </a:p>
          <a:p>
            <a:r>
              <a:rPr lang="en-US" dirty="0" smtClean="0"/>
              <a:t>RNAP moves in 3’-5’ direction and synthesizes the RNA molecule in 5’-3’ direction</a:t>
            </a:r>
          </a:p>
          <a:p>
            <a:r>
              <a:rPr lang="en-US" dirty="0" smtClean="0"/>
              <a:t>In both pro and eukaryotes a </a:t>
            </a:r>
            <a:r>
              <a:rPr lang="en-US" dirty="0" err="1" smtClean="0"/>
              <a:t>purine</a:t>
            </a:r>
            <a:r>
              <a:rPr lang="en-US" dirty="0" smtClean="0"/>
              <a:t> nucleotide is usually the first to be into the RNA molecule</a:t>
            </a:r>
          </a:p>
          <a:p>
            <a:r>
              <a:rPr lang="en-US" dirty="0" smtClean="0"/>
              <a:t>Ribonucleotides are joining to the 3’ end of RNA molecule and releasing one </a:t>
            </a:r>
            <a:r>
              <a:rPr lang="en-US" dirty="0" err="1" smtClean="0"/>
              <a:t>Ppi</a:t>
            </a:r>
            <a:r>
              <a:rPr lang="en-US" dirty="0" smtClean="0"/>
              <a:t> molecule for every addition.</a:t>
            </a:r>
          </a:p>
          <a:p>
            <a:r>
              <a:rPr lang="en-US" dirty="0" err="1" smtClean="0"/>
              <a:t>Ppi</a:t>
            </a:r>
            <a:r>
              <a:rPr lang="en-US" dirty="0" smtClean="0"/>
              <a:t> molecule is degraded by </a:t>
            </a:r>
            <a:r>
              <a:rPr lang="en-US" dirty="0" err="1" smtClean="0"/>
              <a:t>pyrophsphatase</a:t>
            </a:r>
            <a:r>
              <a:rPr lang="en-US" dirty="0" smtClean="0"/>
              <a:t> to two-P molecules and this gives the </a:t>
            </a:r>
            <a:r>
              <a:rPr lang="en-US" dirty="0" err="1" smtClean="0"/>
              <a:t>irrversibility</a:t>
            </a:r>
            <a:r>
              <a:rPr lang="en-US" dirty="0" smtClean="0"/>
              <a:t> to entire process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Documents and Settings\LOPTOP\My Documents\My Pictures\transcription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96400" cy="708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There are 2 types of terminations:</a:t>
            </a:r>
          </a:p>
          <a:p>
            <a:r>
              <a:rPr lang="en-US" sz="4800" dirty="0" smtClean="0"/>
              <a:t>Rho(</a:t>
            </a:r>
            <a:r>
              <a:rPr lang="el-GR" sz="4800" dirty="0" smtClean="0"/>
              <a:t>ρ</a:t>
            </a:r>
            <a:r>
              <a:rPr lang="en-US" sz="4800" dirty="0" smtClean="0"/>
              <a:t>)dependent termination</a:t>
            </a:r>
          </a:p>
          <a:p>
            <a:r>
              <a:rPr lang="en-US" sz="4800" dirty="0" smtClean="0"/>
              <a:t>Rho independent termination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TERMINATION OF TRANSCRIPTION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/>
          </a:bodyPr>
          <a:lstStyle/>
          <a:p>
            <a:r>
              <a:rPr lang="en-US" dirty="0" smtClean="0"/>
              <a:t>Transcription is defined as synthesis of RNA molecule based up on the single strand of double stranded DNA molecule.</a:t>
            </a:r>
          </a:p>
          <a:p>
            <a:endParaRPr lang="en-US" dirty="0" smtClean="0"/>
          </a:p>
          <a:p>
            <a:r>
              <a:rPr lang="en-US" dirty="0" smtClean="0"/>
              <a:t>The strand on which the RNA molecule synthesis depends is called as template strand</a:t>
            </a:r>
          </a:p>
          <a:p>
            <a:endParaRPr lang="en-US" dirty="0" smtClean="0"/>
          </a:p>
          <a:p>
            <a:r>
              <a:rPr lang="en-US" dirty="0" smtClean="0"/>
              <a:t>Opposite to the template strand is called as anti template strand or coding strand</a:t>
            </a:r>
          </a:p>
          <a:p>
            <a:endParaRPr lang="en-US" dirty="0" smtClean="0"/>
          </a:p>
          <a:p>
            <a:r>
              <a:rPr lang="en-US" dirty="0" smtClean="0"/>
              <a:t>Coding strand is similar to RNA molecule but it contains “T” instead of “U”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RHO(</a:t>
            </a:r>
            <a:r>
              <a:rPr lang="el-GR" dirty="0" smtClean="0"/>
              <a:t>ρ</a:t>
            </a:r>
            <a:r>
              <a:rPr lang="en-US" dirty="0" smtClean="0"/>
              <a:t>) PROTEIN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Rho protein is having ATP dependent RNA-DNA helicase activity</a:t>
            </a:r>
          </a:p>
          <a:p>
            <a:r>
              <a:rPr lang="en-US" dirty="0" smtClean="0"/>
              <a:t>This protein will assembled with transcript rich in GC region and  follows the RNAP </a:t>
            </a:r>
          </a:p>
          <a:p>
            <a:r>
              <a:rPr lang="en-US" dirty="0" smtClean="0"/>
              <a:t>When the RNAP reaches the termination site or perhaps pause for too long, </a:t>
            </a:r>
            <a:r>
              <a:rPr lang="el-GR" dirty="0" smtClean="0"/>
              <a:t>ρ</a:t>
            </a:r>
            <a:r>
              <a:rPr lang="en-US" dirty="0" smtClean="0"/>
              <a:t>-protein can catch up and disrupt the </a:t>
            </a:r>
            <a:r>
              <a:rPr lang="en-US" dirty="0" err="1" smtClean="0"/>
              <a:t>hydogen</a:t>
            </a:r>
            <a:r>
              <a:rPr lang="en-US" dirty="0" smtClean="0"/>
              <a:t> bonding between DNA-RNA and terminate the process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GC rich regions on the transcript form a stem loop structure with a series of </a:t>
            </a:r>
            <a:r>
              <a:rPr lang="en-US" dirty="0" err="1" smtClean="0"/>
              <a:t>uridine</a:t>
            </a:r>
            <a:r>
              <a:rPr lang="en-US" dirty="0" smtClean="0"/>
              <a:t> residues at about 20bp’s away from termination</a:t>
            </a:r>
          </a:p>
          <a:p>
            <a:endParaRPr lang="en-US" dirty="0" smtClean="0"/>
          </a:p>
          <a:p>
            <a:r>
              <a:rPr lang="en-US" dirty="0" smtClean="0"/>
              <a:t>This will cause mRNA to </a:t>
            </a:r>
            <a:r>
              <a:rPr lang="en-US" dirty="0" err="1" smtClean="0"/>
              <a:t>hybridise</a:t>
            </a:r>
            <a:r>
              <a:rPr lang="en-US" dirty="0" smtClean="0"/>
              <a:t> with itself rather than with the DNA.</a:t>
            </a:r>
          </a:p>
          <a:p>
            <a:endParaRPr lang="en-US" dirty="0" smtClean="0"/>
          </a:p>
          <a:p>
            <a:r>
              <a:rPr lang="en-US" dirty="0" smtClean="0"/>
              <a:t>This causes the RNAP to pause and disrupts the RNA-DNA hybrid helix, ultimately causing its release </a:t>
            </a:r>
          </a:p>
          <a:p>
            <a:endParaRPr lang="en-US" dirty="0" smtClean="0"/>
          </a:p>
          <a:p>
            <a:r>
              <a:rPr lang="en-US" dirty="0" smtClean="0"/>
              <a:t>In eukaryotes termination is well defined </a:t>
            </a:r>
          </a:p>
          <a:p>
            <a:endParaRPr lang="en-US" dirty="0" smtClean="0"/>
          </a:p>
          <a:p>
            <a:r>
              <a:rPr lang="en-US" dirty="0" smtClean="0"/>
              <a:t> more than one RNAP molecule can transcribe the same template of gene simultaneously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3124200" y="0"/>
            <a:ext cx="122682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INHIBITORS OF TRANSCRIPTION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ACTINOMYCIN-D</a:t>
            </a:r>
          </a:p>
          <a:p>
            <a:r>
              <a:rPr lang="en-US" dirty="0" smtClean="0"/>
              <a:t>ACRIDINE</a:t>
            </a:r>
          </a:p>
          <a:p>
            <a:r>
              <a:rPr lang="en-US" dirty="0" smtClean="0"/>
              <a:t>RIFAMPICIN</a:t>
            </a:r>
          </a:p>
          <a:p>
            <a:r>
              <a:rPr lang="en-US" dirty="0" smtClean="0"/>
              <a:t>STREPTOVARICIN</a:t>
            </a:r>
          </a:p>
          <a:p>
            <a:r>
              <a:rPr lang="en-US" dirty="0" smtClean="0"/>
              <a:t>STREPTOGLYDIGIN</a:t>
            </a:r>
          </a:p>
          <a:p>
            <a:r>
              <a:rPr lang="en-US" dirty="0" smtClean="0"/>
              <a:t>HEPARIN</a:t>
            </a:r>
          </a:p>
          <a:p>
            <a:r>
              <a:rPr lang="en-US" dirty="0" smtClean="0"/>
              <a:t>All the above antibiotics binds with </a:t>
            </a:r>
            <a:r>
              <a:rPr lang="el-GR" dirty="0" smtClean="0"/>
              <a:t>β</a:t>
            </a:r>
            <a:r>
              <a:rPr lang="en-US" smtClean="0"/>
              <a:t>’-</a:t>
            </a:r>
            <a:r>
              <a:rPr lang="en-US" dirty="0" smtClean="0"/>
              <a:t>subunit of bacterial RNAP and inhibits its action of </a:t>
            </a:r>
            <a:r>
              <a:rPr lang="en-US" dirty="0" err="1" smtClean="0"/>
              <a:t>polymerising</a:t>
            </a:r>
            <a:endParaRPr lang="en-US" dirty="0" smtClean="0"/>
          </a:p>
          <a:p>
            <a:r>
              <a:rPr lang="en-US" dirty="0" smtClean="0"/>
              <a:t>α- </a:t>
            </a:r>
            <a:r>
              <a:rPr lang="en-US" dirty="0" err="1" smtClean="0"/>
              <a:t>amnatin</a:t>
            </a:r>
            <a:endParaRPr lang="en-US" dirty="0" smtClean="0"/>
          </a:p>
          <a:p>
            <a:r>
              <a:rPr lang="en-US" dirty="0" smtClean="0"/>
              <a:t>3-deoxyadenosine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mRNA EDITING IS POSSIBLE?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traditional central dogma principle its impossible to edit the coding information at mRNA level</a:t>
            </a:r>
          </a:p>
          <a:p>
            <a:r>
              <a:rPr lang="en-US" dirty="0" smtClean="0"/>
              <a:t>Apo B100 gene is example for possible mRNA editing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Cytidine</a:t>
            </a:r>
            <a:r>
              <a:rPr lang="en-US" dirty="0" smtClean="0"/>
              <a:t> </a:t>
            </a:r>
            <a:r>
              <a:rPr lang="en-US" dirty="0" err="1" smtClean="0"/>
              <a:t>deaminase</a:t>
            </a:r>
            <a:r>
              <a:rPr lang="en-US" dirty="0" smtClean="0"/>
              <a:t>”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SIMILARITIES WITH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are synthesized in similar manner of </a:t>
            </a:r>
            <a:r>
              <a:rPr lang="en-US" dirty="0" err="1" smtClean="0"/>
              <a:t>intiation</a:t>
            </a:r>
            <a:r>
              <a:rPr lang="en-US" dirty="0" smtClean="0"/>
              <a:t>, elongation and termination</a:t>
            </a:r>
          </a:p>
          <a:p>
            <a:r>
              <a:rPr lang="en-US" dirty="0" smtClean="0"/>
              <a:t>Both are proceed in 5’ -3’ direction during synthesis</a:t>
            </a:r>
          </a:p>
          <a:p>
            <a:r>
              <a:rPr lang="en-US" dirty="0" smtClean="0"/>
              <a:t>Both are obeying </a:t>
            </a:r>
            <a:r>
              <a:rPr lang="en-US" dirty="0" err="1" smtClean="0"/>
              <a:t>watson</a:t>
            </a:r>
            <a:r>
              <a:rPr lang="en-US" dirty="0" smtClean="0"/>
              <a:t> and crick </a:t>
            </a:r>
            <a:r>
              <a:rPr lang="en-US" dirty="0" err="1" smtClean="0"/>
              <a:t>basepair</a:t>
            </a:r>
            <a:r>
              <a:rPr lang="en-US" dirty="0" smtClean="0"/>
              <a:t> rules</a:t>
            </a:r>
          </a:p>
          <a:p>
            <a:r>
              <a:rPr lang="en-US" dirty="0" smtClean="0"/>
              <a:t>These two processes are differs in several ways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 WITH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Ribonucleotides are used in RNA synthesis rather than </a:t>
            </a:r>
            <a:r>
              <a:rPr lang="en-US" dirty="0" err="1" smtClean="0"/>
              <a:t>deoxyribonucleotides</a:t>
            </a:r>
            <a:r>
              <a:rPr lang="en-US" dirty="0" smtClean="0"/>
              <a:t> in DNA synthesis</a:t>
            </a:r>
          </a:p>
          <a:p>
            <a:r>
              <a:rPr lang="en-US" dirty="0" smtClean="0"/>
              <a:t>“U” replaces the “T” in RNA </a:t>
            </a:r>
          </a:p>
          <a:p>
            <a:r>
              <a:rPr lang="en-US" dirty="0" smtClean="0"/>
              <a:t>Primer is not required for RNA  synthesis</a:t>
            </a:r>
          </a:p>
          <a:p>
            <a:r>
              <a:rPr lang="en-US" dirty="0" smtClean="0"/>
              <a:t>Only a small portion of genome is copied to RNA </a:t>
            </a:r>
          </a:p>
          <a:p>
            <a:r>
              <a:rPr lang="en-US" dirty="0" smtClean="0"/>
              <a:t>There is no proof reading action during RNA synthesis</a:t>
            </a:r>
          </a:p>
          <a:p>
            <a:r>
              <a:rPr lang="en-US" dirty="0" smtClean="0"/>
              <a:t>One strand of DNA molecule is sufficient  for  RNA synthesis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mainly 5 types of RNA’s </a:t>
            </a:r>
            <a:r>
              <a:rPr lang="en-US" dirty="0" err="1" smtClean="0"/>
              <a:t>synthsized</a:t>
            </a:r>
            <a:r>
              <a:rPr lang="en-US" dirty="0" smtClean="0"/>
              <a:t> by DNA dependent RNA polymerase enzyme</a:t>
            </a:r>
          </a:p>
          <a:p>
            <a:r>
              <a:rPr lang="en-US" dirty="0" smtClean="0"/>
              <a:t>These are :</a:t>
            </a:r>
          </a:p>
          <a:p>
            <a:r>
              <a:rPr lang="en-US" dirty="0" err="1" smtClean="0"/>
              <a:t>Heterogenous</a:t>
            </a:r>
            <a:r>
              <a:rPr lang="en-US" dirty="0" smtClean="0"/>
              <a:t> nuclear RNA</a:t>
            </a:r>
          </a:p>
          <a:p>
            <a:r>
              <a:rPr lang="en-US" dirty="0" smtClean="0"/>
              <a:t>mRNA</a:t>
            </a:r>
          </a:p>
          <a:p>
            <a:r>
              <a:rPr lang="en-US" dirty="0" err="1" smtClean="0"/>
              <a:t>rRNA</a:t>
            </a:r>
            <a:endParaRPr lang="en-US" dirty="0" smtClean="0"/>
          </a:p>
          <a:p>
            <a:r>
              <a:rPr lang="en-US" dirty="0" err="1" smtClean="0"/>
              <a:t>tRNA</a:t>
            </a:r>
            <a:endParaRPr lang="en-US" dirty="0" smtClean="0"/>
          </a:p>
          <a:p>
            <a:r>
              <a:rPr lang="en-US" dirty="0" err="1" smtClean="0"/>
              <a:t>SnRNA</a:t>
            </a:r>
            <a:r>
              <a:rPr lang="en-US" dirty="0" smtClean="0"/>
              <a:t> (</a:t>
            </a:r>
            <a:r>
              <a:rPr lang="en-US" dirty="0" err="1" smtClean="0"/>
              <a:t>Snurpe</a:t>
            </a:r>
            <a:r>
              <a:rPr lang="en-US" dirty="0" smtClean="0"/>
              <a:t> RNA)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DNA DEPENDENT RNA POLYMERASE</a:t>
            </a:r>
            <a:br>
              <a:rPr lang="en-US" dirty="0" smtClean="0"/>
            </a:br>
            <a:r>
              <a:rPr lang="en-US" dirty="0" smtClean="0"/>
              <a:t>(RNAP)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It is a </a:t>
            </a:r>
            <a:r>
              <a:rPr lang="en-US" dirty="0" err="1" smtClean="0"/>
              <a:t>metallo</a:t>
            </a:r>
            <a:r>
              <a:rPr lang="en-US" dirty="0" smtClean="0"/>
              <a:t> enzyme contains two Zn molecules in its structure</a:t>
            </a:r>
          </a:p>
          <a:p>
            <a:r>
              <a:rPr lang="en-US" dirty="0" smtClean="0"/>
              <a:t>This is polymerizing </a:t>
            </a:r>
            <a:r>
              <a:rPr lang="en-US" dirty="0" err="1" smtClean="0"/>
              <a:t>ribonucleotides</a:t>
            </a:r>
            <a:r>
              <a:rPr lang="en-US" dirty="0" smtClean="0"/>
              <a:t> in the synthesis of RNA as like DNA pol. In replication </a:t>
            </a:r>
          </a:p>
          <a:p>
            <a:r>
              <a:rPr lang="en-US" dirty="0" smtClean="0"/>
              <a:t>Its different in prokaryotes and in eukaryotes</a:t>
            </a:r>
          </a:p>
          <a:p>
            <a:r>
              <a:rPr lang="en-US" dirty="0" smtClean="0"/>
              <a:t>Prokaryotic enzyme having 6 subunits as </a:t>
            </a:r>
            <a:r>
              <a:rPr lang="el-GR" dirty="0" smtClean="0"/>
              <a:t>α</a:t>
            </a:r>
            <a:r>
              <a:rPr lang="en-US" sz="2800" baseline="-25000" dirty="0" smtClean="0"/>
              <a:t>2</a:t>
            </a:r>
            <a:r>
              <a:rPr lang="el-GR" dirty="0" smtClean="0"/>
              <a:t>β</a:t>
            </a:r>
            <a:r>
              <a:rPr lang="en-US" dirty="0" smtClean="0"/>
              <a:t>β’</a:t>
            </a:r>
            <a:r>
              <a:rPr lang="el-GR" dirty="0" smtClean="0"/>
              <a:t>σω</a:t>
            </a:r>
            <a:endParaRPr lang="en-US" dirty="0" smtClean="0"/>
          </a:p>
          <a:p>
            <a:r>
              <a:rPr lang="en-US" dirty="0" smtClean="0"/>
              <a:t>Eukaryotic enzyme having 14 subunits</a:t>
            </a:r>
          </a:p>
          <a:p>
            <a:r>
              <a:rPr lang="en-US" dirty="0" smtClean="0"/>
              <a:t>RNA pol. Has the </a:t>
            </a:r>
            <a:r>
              <a:rPr lang="en-US" dirty="0" err="1" smtClean="0"/>
              <a:t>unwindase</a:t>
            </a:r>
            <a:r>
              <a:rPr lang="en-US" dirty="0" smtClean="0"/>
              <a:t> (helicase) activity </a:t>
            </a:r>
            <a:r>
              <a:rPr lang="en-US" dirty="0" err="1" smtClean="0"/>
              <a:t>seperate</a:t>
            </a:r>
            <a:r>
              <a:rPr lang="en-US" dirty="0" smtClean="0"/>
              <a:t> the two DNA strands.</a:t>
            </a:r>
          </a:p>
          <a:p>
            <a:r>
              <a:rPr lang="en-US" dirty="0" err="1" smtClean="0"/>
              <a:t>Topoisomerase</a:t>
            </a:r>
            <a:r>
              <a:rPr lang="en-US" dirty="0" smtClean="0"/>
              <a:t> </a:t>
            </a:r>
            <a:r>
              <a:rPr lang="en-US" smtClean="0"/>
              <a:t>are follows </a:t>
            </a:r>
            <a:r>
              <a:rPr lang="en-US" dirty="0" smtClean="0"/>
              <a:t>this for negative </a:t>
            </a:r>
            <a:r>
              <a:rPr lang="en-US" dirty="0" err="1" smtClean="0"/>
              <a:t>supercoiling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Documents and Settings\LOPTOP\My Documents\Bluetooth Exchange Folder\harpers_illustrated_biochemistry_27th_edition_0071461973\ch36_files\loadbinary_00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"/>
            <a:ext cx="9144000" cy="739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Eukaryotic RNAP enzyme is 3 types as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RNA </a:t>
            </a:r>
            <a:r>
              <a:rPr lang="en-US" dirty="0" err="1" smtClean="0"/>
              <a:t>pol</a:t>
            </a:r>
            <a:r>
              <a:rPr lang="en-US" dirty="0" smtClean="0"/>
              <a:t>-l, RNA </a:t>
            </a:r>
            <a:r>
              <a:rPr lang="en-US" dirty="0" err="1" smtClean="0"/>
              <a:t>pol-ll</a:t>
            </a:r>
            <a:r>
              <a:rPr lang="en-US" dirty="0" smtClean="0"/>
              <a:t>, RNA </a:t>
            </a:r>
            <a:r>
              <a:rPr lang="en-US" dirty="0" err="1" smtClean="0"/>
              <a:t>pol-lll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3</a:t>
            </a:r>
            <a:r>
              <a:rPr lang="en-US" dirty="0" smtClean="0"/>
              <a:t> enzymes synthesizes the </a:t>
            </a:r>
            <a:r>
              <a:rPr lang="en-US" dirty="0" err="1" smtClean="0"/>
              <a:t>rRNA,mRNA,tRNA</a:t>
            </a:r>
            <a:r>
              <a:rPr lang="en-US" dirty="0" smtClean="0"/>
              <a:t> respectively</a:t>
            </a:r>
          </a:p>
          <a:p>
            <a:endParaRPr lang="en-US" dirty="0" smtClean="0"/>
          </a:p>
          <a:p>
            <a:r>
              <a:rPr lang="en-US" dirty="0" smtClean="0"/>
              <a:t>Prokaryotic enzymatic subunit </a:t>
            </a:r>
            <a:r>
              <a:rPr lang="el-GR" dirty="0" smtClean="0"/>
              <a:t>σ</a:t>
            </a:r>
            <a:r>
              <a:rPr lang="en-US" dirty="0" smtClean="0"/>
              <a:t>-factor is responsible for recognition of promoter sequence for RNA synthesis</a:t>
            </a:r>
          </a:p>
          <a:p>
            <a:endParaRPr lang="en-US" dirty="0" smtClean="0"/>
          </a:p>
          <a:p>
            <a:r>
              <a:rPr lang="en-US" dirty="0" smtClean="0"/>
              <a:t>β-subunit having the polymerizing capacity.</a:t>
            </a:r>
          </a:p>
          <a:p>
            <a:endParaRPr lang="en-US" dirty="0" smtClean="0"/>
          </a:p>
          <a:p>
            <a:r>
              <a:rPr lang="en-US" dirty="0" smtClean="0"/>
              <a:t>α-subunit have the promoter binding capacity</a:t>
            </a:r>
          </a:p>
          <a:p>
            <a:endParaRPr lang="en-US" dirty="0" smtClean="0"/>
          </a:p>
          <a:p>
            <a:r>
              <a:rPr lang="en-US" dirty="0" smtClean="0"/>
              <a:t>RNAP requires DNA for it’s activity and it will be more active when it binds to DNA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1020</Words>
  <Application>Microsoft Office PowerPoint</Application>
  <PresentationFormat>On-screen Show (4:3)</PresentationFormat>
  <Paragraphs>126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TRANSCRIPTION OF DNA</vt:lpstr>
      <vt:lpstr>Slide 2</vt:lpstr>
      <vt:lpstr>Slide 3</vt:lpstr>
      <vt:lpstr>SIMILARITIES WITH REPLICATION</vt:lpstr>
      <vt:lpstr>DIFFERENCES WITH REPLICATION</vt:lpstr>
      <vt:lpstr>Slide 6</vt:lpstr>
      <vt:lpstr>DNA DEPENDENT RNA POLYMERASE (RNAP)</vt:lpstr>
      <vt:lpstr>Slide 8</vt:lpstr>
      <vt:lpstr>Slide 9</vt:lpstr>
      <vt:lpstr>Slide 10</vt:lpstr>
      <vt:lpstr>PROMOTER REGION </vt:lpstr>
      <vt:lpstr>Slide 12</vt:lpstr>
      <vt:lpstr>Slide 13</vt:lpstr>
      <vt:lpstr>Slide 14</vt:lpstr>
      <vt:lpstr>PROMOTER BINDING IN PROKARYOTES</vt:lpstr>
      <vt:lpstr>PROMOTER BINDING IN EUKARYOTES</vt:lpstr>
      <vt:lpstr>Slide 17</vt:lpstr>
      <vt:lpstr>PRE INTIATION COMPLEX 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INTIATION AND ELONGATION</vt:lpstr>
      <vt:lpstr>Slide 28</vt:lpstr>
      <vt:lpstr>TERMINATION OF TRANSCRIPTION</vt:lpstr>
      <vt:lpstr>RHO(ρ) PROTEIN</vt:lpstr>
      <vt:lpstr>Slide 31</vt:lpstr>
      <vt:lpstr>Slide 32</vt:lpstr>
      <vt:lpstr>INHIBITORS OF TRANSCRIPTION</vt:lpstr>
      <vt:lpstr>mRNA EDITING IS POSSIBLE?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laptop</dc:creator>
  <cp:lastModifiedBy>hello</cp:lastModifiedBy>
  <cp:revision>25</cp:revision>
  <dcterms:created xsi:type="dcterms:W3CDTF">2009-02-16T14:43:35Z</dcterms:created>
  <dcterms:modified xsi:type="dcterms:W3CDTF">2010-02-13T20:00:17Z</dcterms:modified>
</cp:coreProperties>
</file>