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61" r:id="rId4"/>
    <p:sldId id="258" r:id="rId5"/>
    <p:sldId id="279" r:id="rId6"/>
    <p:sldId id="268" r:id="rId7"/>
    <p:sldId id="264" r:id="rId8"/>
    <p:sldId id="265" r:id="rId9"/>
    <p:sldId id="266" r:id="rId10"/>
    <p:sldId id="267" r:id="rId11"/>
    <p:sldId id="269" r:id="rId12"/>
    <p:sldId id="270" r:id="rId13"/>
    <p:sldId id="271" r:id="rId14"/>
    <p:sldId id="280" r:id="rId15"/>
    <p:sldId id="281" r:id="rId16"/>
    <p:sldId id="272" r:id="rId17"/>
    <p:sldId id="273" r:id="rId18"/>
    <p:sldId id="274" r:id="rId19"/>
    <p:sldId id="275" r:id="rId20"/>
    <p:sldId id="257" r:id="rId21"/>
    <p:sldId id="260" r:id="rId22"/>
    <p:sldId id="282" r:id="rId23"/>
    <p:sldId id="276" r:id="rId24"/>
    <p:sldId id="277" r:id="rId25"/>
    <p:sldId id="278"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F9EA5-736E-4E4C-84A8-26CA3468F18A}" type="datetimeFigureOut">
              <a:rPr lang="en-US" smtClean="0"/>
              <a:pPr/>
              <a:t>11/14/2013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17725-480A-4AD6-8396-C0335C206A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B17725-480A-4AD6-8396-C0335C206AED}"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2FD51-A78B-46D2-B11C-DDFB0FAA2F26}"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5827-8E81-4DDB-BD6E-AEAEC04A28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2FD51-A78B-46D2-B11C-DDFB0FAA2F26}"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5827-8E81-4DDB-BD6E-AEAEC04A28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2FD51-A78B-46D2-B11C-DDFB0FAA2F26}"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5827-8E81-4DDB-BD6E-AEAEC04A28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2FD51-A78B-46D2-B11C-DDFB0FAA2F26}"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5827-8E81-4DDB-BD6E-AEAEC04A28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2FD51-A78B-46D2-B11C-DDFB0FAA2F26}"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5827-8E81-4DDB-BD6E-AEAEC04A28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62FD51-A78B-46D2-B11C-DDFB0FAA2F26}"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5827-8E81-4DDB-BD6E-AEAEC04A28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2FD51-A78B-46D2-B11C-DDFB0FAA2F26}" type="datetimeFigureOut">
              <a:rPr lang="en-US" smtClean="0"/>
              <a:pPr/>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55827-8E81-4DDB-BD6E-AEAEC04A28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2FD51-A78B-46D2-B11C-DDFB0FAA2F26}" type="datetimeFigureOut">
              <a:rPr lang="en-US" smtClean="0"/>
              <a:pPr/>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55827-8E81-4DDB-BD6E-AEAEC04A28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2FD51-A78B-46D2-B11C-DDFB0FAA2F26}" type="datetimeFigureOut">
              <a:rPr lang="en-US" smtClean="0"/>
              <a:pPr/>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55827-8E81-4DDB-BD6E-AEAEC04A28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2FD51-A78B-46D2-B11C-DDFB0FAA2F26}"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5827-8E81-4DDB-BD6E-AEAEC04A28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2FD51-A78B-46D2-B11C-DDFB0FAA2F26}"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5827-8E81-4DDB-BD6E-AEAEC04A28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2FD51-A78B-46D2-B11C-DDFB0FAA2F26}" type="datetimeFigureOut">
              <a:rPr lang="en-US" smtClean="0"/>
              <a:pPr/>
              <a:t>11/14/2013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55827-8E81-4DDB-BD6E-AEAEC04A28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000" dirty="0" smtClean="0">
                <a:solidFill>
                  <a:srgbClr val="00B0F0"/>
                </a:solidFill>
              </a:rPr>
              <a:t>DIGESTION AND ABSORPTION OF LIPIDS</a:t>
            </a:r>
            <a:endParaRPr lang="en-US" sz="8000" dirty="0">
              <a:solidFill>
                <a:srgbClr val="00B0F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9144000" cy="6477000"/>
          </a:xfrm>
        </p:spPr>
        <p:txBody>
          <a:bodyPr>
            <a:normAutofit fontScale="92500" lnSpcReduction="20000"/>
          </a:bodyPr>
          <a:lstStyle/>
          <a:p>
            <a:r>
              <a:rPr lang="en-US" dirty="0" smtClean="0"/>
              <a:t>The lack of triglyceride transfer activity leads to the disease </a:t>
            </a:r>
            <a:r>
              <a:rPr lang="en-US" b="1" dirty="0" err="1" smtClean="0"/>
              <a:t>abetalipoproteinemia</a:t>
            </a:r>
            <a:r>
              <a:rPr lang="en-US" dirty="0" smtClean="0"/>
              <a:t>. This disease affects both </a:t>
            </a:r>
            <a:r>
              <a:rPr lang="en-US" dirty="0" err="1" smtClean="0"/>
              <a:t>chylomicron</a:t>
            </a:r>
            <a:r>
              <a:rPr lang="en-US" dirty="0" smtClean="0"/>
              <a:t> assembly in the intestine and VLDL assembly in the liver. The small </a:t>
            </a:r>
            <a:r>
              <a:rPr lang="en-US" dirty="0" err="1" smtClean="0"/>
              <a:t>apoB</a:t>
            </a:r>
            <a:r>
              <a:rPr lang="en-US" dirty="0" smtClean="0"/>
              <a:t>-containing particles are not formed in patients with </a:t>
            </a:r>
            <a:r>
              <a:rPr lang="en-US" dirty="0" err="1" smtClean="0"/>
              <a:t>abetalipoproteinemia</a:t>
            </a:r>
            <a:r>
              <a:rPr lang="en-US" dirty="0" smtClean="0"/>
              <a:t>. </a:t>
            </a:r>
          </a:p>
          <a:p>
            <a:r>
              <a:rPr lang="en-US" dirty="0" smtClean="0"/>
              <a:t>Thus, it appears as though MTP activity is necessary to transfer </a:t>
            </a:r>
            <a:r>
              <a:rPr lang="en-US" dirty="0" err="1" smtClean="0"/>
              <a:t>triacylglycerol</a:t>
            </a:r>
            <a:r>
              <a:rPr lang="en-US" dirty="0" smtClean="0"/>
              <a:t> formed within the endoplasmic reticulum to </a:t>
            </a:r>
            <a:r>
              <a:rPr lang="en-US" dirty="0" err="1" smtClean="0"/>
              <a:t>apoB</a:t>
            </a:r>
            <a:r>
              <a:rPr lang="en-US" dirty="0" smtClean="0"/>
              <a:t>. The symptoms of </a:t>
            </a:r>
            <a:r>
              <a:rPr lang="en-US" dirty="0" err="1" smtClean="0"/>
              <a:t>abetalipoproteinemia</a:t>
            </a:r>
            <a:r>
              <a:rPr lang="en-US" dirty="0" smtClean="0"/>
              <a:t> include lipid </a:t>
            </a:r>
            <a:r>
              <a:rPr lang="en-US" dirty="0" err="1" smtClean="0"/>
              <a:t>malabsorption</a:t>
            </a:r>
            <a:r>
              <a:rPr lang="en-US" dirty="0" smtClean="0"/>
              <a:t> (and its accompanying symptoms, such as </a:t>
            </a:r>
            <a:r>
              <a:rPr lang="en-US" dirty="0" err="1" smtClean="0"/>
              <a:t>steatorrhea</a:t>
            </a:r>
            <a:r>
              <a:rPr lang="en-US" dirty="0" smtClean="0"/>
              <a:t> and vomiting), which can result in caloric deficiencies and weight loss. Because lipid-soluble vitamin distribution occurs through </a:t>
            </a:r>
            <a:r>
              <a:rPr lang="en-US" dirty="0" err="1" smtClean="0"/>
              <a:t>chylomicron</a:t>
            </a:r>
            <a:r>
              <a:rPr lang="en-US" dirty="0" smtClean="0"/>
              <a:t> circulation, signs and symptoms of deficiencies in the lipid-soluble vitamins may be seen in these patients.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New\Desktop\DA6C26FF9.png"/>
          <p:cNvPicPr>
            <a:picLocks noGrp="1" noChangeAspect="1" noChangeArrowheads="1"/>
          </p:cNvPicPr>
          <p:nvPr>
            <p:ph idx="1"/>
          </p:nvPr>
        </p:nvPicPr>
        <p:blipFill>
          <a:blip r:embed="rId2"/>
          <a:srcRect/>
          <a:stretch>
            <a:fillRect/>
          </a:stretch>
        </p:blipFill>
        <p:spPr bwMode="auto">
          <a:xfrm>
            <a:off x="228600" y="0"/>
            <a:ext cx="86868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9144000" cy="6629400"/>
          </a:xfrm>
        </p:spPr>
        <p:txBody>
          <a:bodyPr>
            <a:normAutofit/>
          </a:bodyPr>
          <a:lstStyle/>
          <a:p>
            <a:r>
              <a:rPr lang="en-US" dirty="0" smtClean="0"/>
              <a:t>HDL transfers proteins to the nascent </a:t>
            </a:r>
            <a:r>
              <a:rPr lang="en-US" dirty="0" err="1" smtClean="0"/>
              <a:t>chylomicrons</a:t>
            </a:r>
            <a:r>
              <a:rPr lang="en-US" dirty="0" smtClean="0"/>
              <a:t>, particularly the </a:t>
            </a:r>
            <a:r>
              <a:rPr lang="en-US" dirty="0" err="1" smtClean="0"/>
              <a:t>apolipoproteins</a:t>
            </a:r>
            <a:r>
              <a:rPr lang="en-US" dirty="0" smtClean="0"/>
              <a:t> </a:t>
            </a:r>
            <a:r>
              <a:rPr lang="en-US" dirty="0" err="1" smtClean="0"/>
              <a:t>apoE</a:t>
            </a:r>
            <a:r>
              <a:rPr lang="en-US" dirty="0" smtClean="0"/>
              <a:t> and </a:t>
            </a:r>
            <a:r>
              <a:rPr lang="en-US" dirty="0" err="1" smtClean="0"/>
              <a:t>apoC</a:t>
            </a:r>
            <a:r>
              <a:rPr lang="en-US" dirty="0" smtClean="0"/>
              <a:t>-II. </a:t>
            </a:r>
          </a:p>
          <a:p>
            <a:r>
              <a:rPr lang="en-US" dirty="0" err="1" smtClean="0"/>
              <a:t>ApoE</a:t>
            </a:r>
            <a:r>
              <a:rPr lang="en-US" dirty="0" smtClean="0"/>
              <a:t> is recognized by membrane receptors, particularly those on the surface of liver cells, allowing </a:t>
            </a:r>
            <a:r>
              <a:rPr lang="en-US" dirty="0" err="1" smtClean="0"/>
              <a:t>apoE</a:t>
            </a:r>
            <a:r>
              <a:rPr lang="en-US" dirty="0" smtClean="0"/>
              <a:t>-bearing lipoproteins to enter these cells by </a:t>
            </a:r>
            <a:r>
              <a:rPr lang="en-US" dirty="0" err="1" smtClean="0"/>
              <a:t>endocytosis</a:t>
            </a:r>
            <a:r>
              <a:rPr lang="en-US" dirty="0" smtClean="0"/>
              <a:t> for subsequent digestion by </a:t>
            </a:r>
            <a:r>
              <a:rPr lang="en-US" dirty="0" err="1" smtClean="0"/>
              <a:t>lysosomes</a:t>
            </a:r>
            <a:r>
              <a:rPr lang="en-US" dirty="0" smtClean="0"/>
              <a:t>. </a:t>
            </a:r>
          </a:p>
          <a:p>
            <a:r>
              <a:rPr lang="en-US" dirty="0" err="1" smtClean="0"/>
              <a:t>ApoC</a:t>
            </a:r>
            <a:r>
              <a:rPr lang="en-US" dirty="0" smtClean="0"/>
              <a:t>-II acts as an activator of </a:t>
            </a:r>
            <a:r>
              <a:rPr lang="en-US" b="1" dirty="0" smtClean="0"/>
              <a:t>lipoprotein lipase</a:t>
            </a:r>
            <a:r>
              <a:rPr lang="en-US" dirty="0" smtClean="0"/>
              <a:t> (LPL), the enzyme on capillary endothelial cells, primarily within muscle and adipose tissue, that digests the </a:t>
            </a:r>
            <a:r>
              <a:rPr lang="en-US" dirty="0" err="1" smtClean="0"/>
              <a:t>triacylglycerols</a:t>
            </a:r>
            <a:r>
              <a:rPr lang="en-US" dirty="0" smtClean="0"/>
              <a:t> of the </a:t>
            </a:r>
            <a:r>
              <a:rPr lang="en-US" dirty="0" err="1" smtClean="0"/>
              <a:t>chylomicrons</a:t>
            </a:r>
            <a:r>
              <a:rPr lang="en-US" dirty="0" smtClean="0"/>
              <a:t> and VLDL in the blood.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9144000" cy="6629400"/>
          </a:xfrm>
        </p:spPr>
        <p:txBody>
          <a:bodyPr>
            <a:normAutofit fontScale="85000" lnSpcReduction="20000"/>
          </a:bodyPr>
          <a:lstStyle/>
          <a:p>
            <a:r>
              <a:rPr lang="en-US" dirty="0" smtClean="0"/>
              <a:t>One manner in which individuals can lose weight is to inhibit the activity of pancreatic lipase. This would result in reduced fat digestion and absorption and a reduced caloric yield from the diet. </a:t>
            </a:r>
          </a:p>
          <a:p>
            <a:r>
              <a:rPr lang="en-US" dirty="0" smtClean="0"/>
              <a:t>The drug </a:t>
            </a:r>
            <a:r>
              <a:rPr lang="en-US" dirty="0" err="1" smtClean="0"/>
              <a:t>Orlistat</a:t>
            </a:r>
            <a:r>
              <a:rPr lang="en-US" dirty="0" smtClean="0"/>
              <a:t> is a chemically synthesized derivative of </a:t>
            </a:r>
            <a:r>
              <a:rPr lang="en-US" dirty="0" err="1" smtClean="0"/>
              <a:t>lipstatin</a:t>
            </a:r>
            <a:r>
              <a:rPr lang="en-US" dirty="0" smtClean="0"/>
              <a:t>, a natural lipase inhibitor found in certain bacteria. The drug works in the intestinal lumen and forms a covalent bond with the active-site serine residue of both gastric and pancreatic lipase, thereby inhibiting their activities. Undigested triglycerides are not absorbed by the intestine and are eliminated in the feces.</a:t>
            </a:r>
          </a:p>
          <a:p>
            <a:r>
              <a:rPr lang="en-US" dirty="0" smtClean="0"/>
              <a:t>Under normal use of the drug, approximately 30% of dietary fat absorption is inhibited. Because excessive undigested fat in the intestines can lead to gastrointestinal distress related to excessive intestinal gas formation, individuals taking this drug need to follow a reduced daily intake of fat in their diet, which should be evenly distributed among the meals of the day.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New\Desktop\DA6C26FF7.pn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9144000" cy="6629400"/>
          </a:xfrm>
        </p:spPr>
        <p:txBody>
          <a:bodyPr>
            <a:normAutofit/>
          </a:bodyPr>
          <a:lstStyle/>
          <a:p>
            <a:r>
              <a:rPr lang="en-US" dirty="0" err="1" smtClean="0"/>
              <a:t>ApoB</a:t>
            </a:r>
            <a:r>
              <a:rPr lang="en-US" dirty="0" smtClean="0"/>
              <a:t> gene. The gene, located on chromosome 2, is transcribed and translated in liver to produce apoB-100, which is 4,536 amino acids in length (one of the longest single-polypeptide chains).</a:t>
            </a:r>
          </a:p>
          <a:p>
            <a:r>
              <a:rPr lang="en-US" dirty="0" smtClean="0"/>
              <a:t> In intestinal cells, RNA editing converts a cytosine (C) to an adenine (A) in the mRNA, producing a stop </a:t>
            </a:r>
            <a:r>
              <a:rPr lang="en-US" dirty="0" err="1" smtClean="0"/>
              <a:t>codon</a:t>
            </a:r>
            <a:r>
              <a:rPr lang="en-US" dirty="0" smtClean="0"/>
              <a:t>, hence a truncated protein (apoB-48) of 2,152 amino acids. apoB-48 is 48% of the size of apoB-100.</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New\Desktop\DA6C26FF10.png"/>
          <p:cNvPicPr>
            <a:picLocks noGrp="1" noChangeAspect="1" noChangeArrowheads="1"/>
          </p:cNvPicPr>
          <p:nvPr>
            <p:ph idx="1"/>
          </p:nvPr>
        </p:nvPicPr>
        <p:blipFill>
          <a:blip r:embed="rId2"/>
          <a:srcRect/>
          <a:stretch>
            <a:fillRect/>
          </a:stretch>
        </p:blipFill>
        <p:spPr bwMode="auto">
          <a:xfrm>
            <a:off x="152400" y="0"/>
            <a:ext cx="89916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LIPOPROTEIN LIPASE</a:t>
            </a:r>
            <a:endParaRPr lang="en-US" dirty="0"/>
          </a:p>
        </p:txBody>
      </p:sp>
      <p:sp>
        <p:nvSpPr>
          <p:cNvPr id="3" name="Content Placeholder 2"/>
          <p:cNvSpPr>
            <a:spLocks noGrp="1"/>
          </p:cNvSpPr>
          <p:nvPr>
            <p:ph idx="1"/>
          </p:nvPr>
        </p:nvSpPr>
        <p:spPr>
          <a:xfrm>
            <a:off x="0" y="1219200"/>
            <a:ext cx="9144000" cy="5638800"/>
          </a:xfrm>
        </p:spPr>
        <p:txBody>
          <a:bodyPr>
            <a:normAutofit fontScale="85000" lnSpcReduction="10000"/>
          </a:bodyPr>
          <a:lstStyle/>
          <a:p>
            <a:r>
              <a:rPr lang="en-US" dirty="0" smtClean="0"/>
              <a:t>The </a:t>
            </a:r>
            <a:r>
              <a:rPr lang="en-US" dirty="0" err="1" smtClean="0"/>
              <a:t>triacylglycerols</a:t>
            </a:r>
            <a:r>
              <a:rPr lang="en-US" dirty="0" smtClean="0"/>
              <a:t> of the </a:t>
            </a:r>
            <a:r>
              <a:rPr lang="en-US" dirty="0" err="1" smtClean="0"/>
              <a:t>chylomicrons</a:t>
            </a:r>
            <a:r>
              <a:rPr lang="en-US" dirty="0" smtClean="0"/>
              <a:t> are digested by LPL attached to the </a:t>
            </a:r>
            <a:r>
              <a:rPr lang="en-US" dirty="0" err="1" smtClean="0"/>
              <a:t>proteoglycans</a:t>
            </a:r>
            <a:r>
              <a:rPr lang="en-US" dirty="0" smtClean="0"/>
              <a:t> on the outside of the basement membranes of endothelial cells that line the capillary walls.</a:t>
            </a:r>
          </a:p>
          <a:p>
            <a:r>
              <a:rPr lang="en-US" dirty="0" smtClean="0"/>
              <a:t> LPL is produced by adipose cells, muscle cells (particularly cardiac muscle), and cells of the lactating mammary gland. </a:t>
            </a:r>
          </a:p>
          <a:p>
            <a:r>
              <a:rPr lang="en-US" dirty="0" smtClean="0"/>
              <a:t>The </a:t>
            </a:r>
            <a:r>
              <a:rPr lang="en-US" dirty="0" err="1" smtClean="0"/>
              <a:t>isozyme</a:t>
            </a:r>
            <a:r>
              <a:rPr lang="en-US" dirty="0" smtClean="0"/>
              <a:t> synthesized in adipose cells has a higher </a:t>
            </a:r>
            <a:r>
              <a:rPr lang="en-US" dirty="0" err="1" smtClean="0"/>
              <a:t>Michaelis</a:t>
            </a:r>
            <a:r>
              <a:rPr lang="en-US" dirty="0" smtClean="0"/>
              <a:t> constant (K</a:t>
            </a:r>
            <a:r>
              <a:rPr lang="en-US" baseline="-25000" dirty="0" smtClean="0"/>
              <a:t>m</a:t>
            </a:r>
            <a:r>
              <a:rPr lang="en-US" dirty="0" smtClean="0"/>
              <a:t>) than the </a:t>
            </a:r>
            <a:r>
              <a:rPr lang="en-US" dirty="0" err="1" smtClean="0"/>
              <a:t>isozyme</a:t>
            </a:r>
            <a:r>
              <a:rPr lang="en-US" dirty="0" smtClean="0"/>
              <a:t> synthesized in muscle cells. Therefore, adipose LPL is more active after a meal, when </a:t>
            </a:r>
            <a:r>
              <a:rPr lang="en-US" dirty="0" err="1" smtClean="0"/>
              <a:t>chylomicron</a:t>
            </a:r>
            <a:r>
              <a:rPr lang="en-US" dirty="0" smtClean="0"/>
              <a:t> levels are elevated in the blood.</a:t>
            </a:r>
          </a:p>
          <a:p>
            <a:r>
              <a:rPr lang="en-US" dirty="0" smtClean="0"/>
              <a:t> Insulin stimulates the synthesis and secretion of adipose LPL. Therefore, when triglyceride levels increase in circulation after a meal, LPL has been up-regulated (through insulin release) to facilitate the hydrolysis of fatty acids from the triglyceride.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9144000" cy="6629400"/>
          </a:xfrm>
        </p:spPr>
        <p:txBody>
          <a:bodyPr>
            <a:normAutofit fontScale="47500" lnSpcReduction="20000"/>
          </a:bodyPr>
          <a:lstStyle/>
          <a:p>
            <a:r>
              <a:rPr lang="en-US" sz="4400" dirty="0" smtClean="0"/>
              <a:t>The fatty acids released from </a:t>
            </a:r>
            <a:r>
              <a:rPr lang="en-US" sz="4400" dirty="0" err="1" smtClean="0"/>
              <a:t>triacylglycerols</a:t>
            </a:r>
            <a:r>
              <a:rPr lang="en-US" sz="4400" dirty="0" smtClean="0"/>
              <a:t> by LPL are not very soluble in water. They become soluble in blood by forming complexes with the protein albumin. The major fate of the fatty acids is storage as </a:t>
            </a:r>
            <a:r>
              <a:rPr lang="en-US" sz="4400" dirty="0" err="1" smtClean="0"/>
              <a:t>triacylglycerol</a:t>
            </a:r>
            <a:r>
              <a:rPr lang="en-US" sz="4400" dirty="0" smtClean="0"/>
              <a:t> in adipose tissue. However, these fatty acids also may be oxidized for energy in muscle and other tissues. </a:t>
            </a:r>
          </a:p>
          <a:p>
            <a:r>
              <a:rPr lang="en-US" sz="4400" b="1" dirty="0" smtClean="0"/>
              <a:t>Lipoprotein lipase</a:t>
            </a:r>
            <a:r>
              <a:rPr lang="en-US" sz="4400" dirty="0" smtClean="0"/>
              <a:t> is located on the walls of blood capillaries, anchored to the endothelium by negatively charged </a:t>
            </a:r>
            <a:r>
              <a:rPr lang="en-US" sz="4400" dirty="0" err="1" smtClean="0"/>
              <a:t>proteoglycan</a:t>
            </a:r>
            <a:r>
              <a:rPr lang="en-US" sz="4400" dirty="0" smtClean="0"/>
              <a:t> chains of </a:t>
            </a:r>
            <a:r>
              <a:rPr lang="en-US" sz="4400" dirty="0" err="1" smtClean="0"/>
              <a:t>heparan</a:t>
            </a:r>
            <a:r>
              <a:rPr lang="en-US" sz="4400" dirty="0" smtClean="0"/>
              <a:t> sulfate. It has been found in heart, adipose tissue, spleen, lung, renal medulla, aorta, diaphragm, and lactating mammary gland, although it is not active in adult liver. It is not normally found in blood; however, following injection of </a:t>
            </a:r>
            <a:r>
              <a:rPr lang="en-US" sz="4400" b="1" dirty="0" smtClean="0"/>
              <a:t>heparin,</a:t>
            </a:r>
            <a:r>
              <a:rPr lang="en-US" sz="4400" dirty="0" smtClean="0"/>
              <a:t> lipoprotein lipase is released from its </a:t>
            </a:r>
            <a:r>
              <a:rPr lang="en-US" sz="4400" dirty="0" err="1" smtClean="0"/>
              <a:t>heparan</a:t>
            </a:r>
            <a:r>
              <a:rPr lang="en-US" sz="4400" dirty="0" smtClean="0"/>
              <a:t> sulfate binding into the circulation</a:t>
            </a:r>
            <a:endParaRPr lang="en-US" sz="4400" dirty="0" smtClean="0">
              <a:solidFill>
                <a:srgbClr val="FF0000"/>
              </a:solidFill>
            </a:endParaRPr>
          </a:p>
          <a:p>
            <a:r>
              <a:rPr lang="en-US" sz="4400" dirty="0" smtClean="0"/>
              <a:t>The LPL in the capillaries of muscle cells has a lower K</a:t>
            </a:r>
            <a:r>
              <a:rPr lang="en-US" sz="4400" baseline="-25000" dirty="0" smtClean="0"/>
              <a:t>m</a:t>
            </a:r>
            <a:r>
              <a:rPr lang="en-US" sz="4400" dirty="0" smtClean="0"/>
              <a:t> than adipose LPL. Thus, muscle cells can obtain fatty acids from blood lipoproteins preferentially over adipose tissue whenever they are needed for energy, even if the concentration of the lipoproteins is low.</a:t>
            </a:r>
          </a:p>
          <a:p>
            <a:r>
              <a:rPr lang="en-US" sz="4400" dirty="0" smtClean="0">
                <a:solidFill>
                  <a:srgbClr val="FF0000"/>
                </a:solidFill>
              </a:rPr>
              <a:t>Heparin is a complex polysaccharide (a </a:t>
            </a:r>
            <a:r>
              <a:rPr lang="en-US" sz="4400" dirty="0" err="1" smtClean="0">
                <a:solidFill>
                  <a:srgbClr val="FF0000"/>
                </a:solidFill>
              </a:rPr>
              <a:t>glycosaminoglycan</a:t>
            </a:r>
            <a:r>
              <a:rPr lang="en-US" sz="4400" dirty="0" smtClean="0">
                <a:solidFill>
                  <a:srgbClr val="FF0000"/>
                </a:solidFill>
              </a:rPr>
              <a:t>) that is a component of </a:t>
            </a:r>
            <a:r>
              <a:rPr lang="en-US" sz="4400" dirty="0" err="1" smtClean="0">
                <a:solidFill>
                  <a:srgbClr val="FF0000"/>
                </a:solidFill>
              </a:rPr>
              <a:t>proteoglycans</a:t>
            </a:r>
            <a:r>
              <a:rPr lang="en-US" sz="4400" dirty="0" smtClean="0">
                <a:solidFill>
                  <a:srgbClr val="FF0000"/>
                </a:solidFill>
              </a:rPr>
              <a:t>. Heparin is frequently used as an anticoagulant, because it binds to </a:t>
            </a:r>
            <a:r>
              <a:rPr lang="en-US" sz="4400" dirty="0" err="1" smtClean="0">
                <a:solidFill>
                  <a:srgbClr val="FF0000"/>
                </a:solidFill>
              </a:rPr>
              <a:t>antithrombin</a:t>
            </a:r>
            <a:r>
              <a:rPr lang="en-US" sz="4400" dirty="0" smtClean="0">
                <a:solidFill>
                  <a:srgbClr val="FF0000"/>
                </a:solidFill>
              </a:rPr>
              <a:t> (AT), and the activated AT then binds to and inhibits factor </a:t>
            </a:r>
            <a:r>
              <a:rPr lang="en-US" sz="4400" dirty="0" err="1" smtClean="0">
                <a:solidFill>
                  <a:srgbClr val="FF0000"/>
                </a:solidFill>
              </a:rPr>
              <a:t>Xa</a:t>
            </a:r>
            <a:r>
              <a:rPr lang="en-US" sz="4400" dirty="0" smtClean="0">
                <a:solidFill>
                  <a:srgbClr val="FF0000"/>
                </a:solidFill>
              </a:rPr>
              <a:t> and thrombin, both of which are necessary for </a:t>
            </a:r>
            <a:r>
              <a:rPr lang="en-US" sz="4400" dirty="0" err="1" smtClean="0">
                <a:solidFill>
                  <a:srgbClr val="FF0000"/>
                </a:solidFill>
              </a:rPr>
              <a:t>hemostasis</a:t>
            </a:r>
            <a:r>
              <a:rPr lang="en-US" sz="4400" dirty="0" smtClean="0">
                <a:solidFill>
                  <a:srgbClr val="FF0000"/>
                </a:solidFill>
              </a:rPr>
              <a:t>. As LPL is bound to the capillary endothelium through binding to </a:t>
            </a:r>
            <a:r>
              <a:rPr lang="en-US" sz="4400" dirty="0" err="1" smtClean="0">
                <a:solidFill>
                  <a:srgbClr val="FF0000"/>
                </a:solidFill>
              </a:rPr>
              <a:t>proteoglycans</a:t>
            </a:r>
            <a:r>
              <a:rPr lang="en-US" sz="4400" dirty="0" smtClean="0">
                <a:solidFill>
                  <a:srgbClr val="FF0000"/>
                </a:solidFill>
              </a:rPr>
              <a:t>, heparin also can bind to LPL and dislodge it from the capillary wall. </a:t>
            </a:r>
          </a:p>
          <a:p>
            <a:pPr>
              <a:buNone/>
            </a:pPr>
            <a:r>
              <a:rPr lang="en-US" dirty="0" smtClean="0"/>
              <a:t/>
            </a:r>
            <a:br>
              <a:rPr lang="en-US" dirty="0" smtClean="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Fate of glycerol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glycerol released from </a:t>
            </a:r>
            <a:r>
              <a:rPr lang="en-US" dirty="0" err="1" smtClean="0"/>
              <a:t>chylomicron</a:t>
            </a:r>
            <a:r>
              <a:rPr lang="en-US" dirty="0" smtClean="0"/>
              <a:t> </a:t>
            </a:r>
            <a:r>
              <a:rPr lang="en-US" dirty="0" err="1" smtClean="0"/>
              <a:t>triacylglycerols</a:t>
            </a:r>
            <a:r>
              <a:rPr lang="en-US" dirty="0" smtClean="0"/>
              <a:t> by LPL may be used for </a:t>
            </a:r>
            <a:r>
              <a:rPr lang="en-US" dirty="0" err="1" smtClean="0"/>
              <a:t>triacylglycerol</a:t>
            </a:r>
            <a:r>
              <a:rPr lang="en-US" dirty="0" smtClean="0"/>
              <a:t> synthesis in the liver in the fed state.</a:t>
            </a:r>
          </a:p>
          <a:p>
            <a:r>
              <a:rPr lang="en-US" dirty="0" smtClean="0"/>
              <a:t>The portion of a </a:t>
            </a:r>
            <a:r>
              <a:rPr lang="en-US" dirty="0" err="1" smtClean="0"/>
              <a:t>chylomicron</a:t>
            </a:r>
            <a:r>
              <a:rPr lang="en-US" dirty="0" smtClean="0"/>
              <a:t> that remains in the blood after LPL action is known as a </a:t>
            </a:r>
            <a:r>
              <a:rPr lang="en-US" b="1" dirty="0" err="1" smtClean="0"/>
              <a:t>chylomicron</a:t>
            </a:r>
            <a:r>
              <a:rPr lang="en-US" b="1" dirty="0" smtClean="0"/>
              <a:t> remnant</a:t>
            </a:r>
            <a:r>
              <a:rPr lang="en-US" dirty="0" smtClean="0"/>
              <a:t>. This remnant binds to receptors on </a:t>
            </a:r>
            <a:r>
              <a:rPr lang="en-US" dirty="0" err="1" smtClean="0"/>
              <a:t>hepatocytes</a:t>
            </a:r>
            <a:r>
              <a:rPr lang="en-US" dirty="0" smtClean="0"/>
              <a:t> (the major cells of the liver) which recognize </a:t>
            </a:r>
            <a:r>
              <a:rPr lang="en-US" dirty="0" err="1" smtClean="0"/>
              <a:t>apoE</a:t>
            </a:r>
            <a:r>
              <a:rPr lang="en-US" dirty="0" smtClean="0"/>
              <a:t> and is taken up by the process of </a:t>
            </a:r>
            <a:r>
              <a:rPr lang="en-US" dirty="0" err="1" smtClean="0"/>
              <a:t>endocytosis</a:t>
            </a:r>
            <a:r>
              <a:rPr lang="en-US" dirty="0" smtClean="0"/>
              <a:t>. </a:t>
            </a:r>
            <a:r>
              <a:rPr lang="en-US" dirty="0" err="1" smtClean="0"/>
              <a:t>Lysosomes</a:t>
            </a:r>
            <a:r>
              <a:rPr lang="en-US" dirty="0" smtClean="0"/>
              <a:t> fuse with the </a:t>
            </a:r>
            <a:r>
              <a:rPr lang="en-US" dirty="0" err="1" smtClean="0"/>
              <a:t>endocytic</a:t>
            </a:r>
            <a:r>
              <a:rPr lang="en-US" dirty="0" smtClean="0"/>
              <a:t> vesicles, and the </a:t>
            </a:r>
            <a:r>
              <a:rPr lang="en-US" dirty="0" err="1" smtClean="0"/>
              <a:t>chylomicron</a:t>
            </a:r>
            <a:r>
              <a:rPr lang="en-US" dirty="0" smtClean="0"/>
              <a:t> remnants are degraded by </a:t>
            </a:r>
            <a:r>
              <a:rPr lang="en-US" dirty="0" err="1" smtClean="0"/>
              <a:t>lysosomal</a:t>
            </a:r>
            <a:r>
              <a:rPr lang="en-US" dirty="0" smtClean="0"/>
              <a:t> enzymes. The products of </a:t>
            </a:r>
            <a:r>
              <a:rPr lang="en-US" dirty="0" err="1" smtClean="0"/>
              <a:t>lysosomal</a:t>
            </a:r>
            <a:r>
              <a:rPr lang="en-US" dirty="0" smtClean="0"/>
              <a:t> digestion (e.g., fatty acids, amino acids, glycerol, cholesterol, phosphate) can be reused by the cell.</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New\Desktop\DA6C26FF1.png"/>
          <p:cNvPicPr>
            <a:picLocks noGrp="1" noChangeAspect="1" noChangeArrowheads="1"/>
          </p:cNvPicPr>
          <p:nvPr>
            <p:ph idx="1"/>
          </p:nvPr>
        </p:nvPicPr>
        <p:blipFill>
          <a:blip r:embed="rId2"/>
          <a:srcRect/>
          <a:stretch>
            <a:fillRect/>
          </a:stretch>
        </p:blipFill>
        <p:spPr bwMode="auto">
          <a:xfrm>
            <a:off x="228600" y="0"/>
            <a:ext cx="89154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New\Downloads\Picture28.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New\Desktop\DA6C26FF3.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G:\Desktop Data\Bluetooth Exchange Folder\Bluetooth Exchange Folder\Bluetooth Exchange Folder\harpers_illustrated_biochemistry_27th_edition_0071461973\ch25_files\loadbinary_012.gif"/>
          <p:cNvPicPr>
            <a:picLocks noGrp="1" noChangeAspect="1" noChangeArrowheads="1"/>
          </p:cNvPicPr>
          <p:nvPr>
            <p:ph idx="1"/>
          </p:nvPr>
        </p:nvPicPr>
        <p:blipFill>
          <a:blip r:embed="rId3"/>
          <a:srcRect/>
          <a:stretch>
            <a:fillRect/>
          </a:stretch>
        </p:blipFill>
        <p:spPr bwMode="auto">
          <a:xfrm>
            <a:off x="1" y="0"/>
            <a:ext cx="9144000" cy="7239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 glance…..</a:t>
            </a:r>
            <a:endParaRPr lang="en-US" dirty="0"/>
          </a:p>
        </p:txBody>
      </p:sp>
      <p:sp>
        <p:nvSpPr>
          <p:cNvPr id="3" name="Content Placeholder 2"/>
          <p:cNvSpPr>
            <a:spLocks noGrp="1"/>
          </p:cNvSpPr>
          <p:nvPr>
            <p:ph idx="1"/>
          </p:nvPr>
        </p:nvSpPr>
        <p:spPr>
          <a:xfrm>
            <a:off x="0" y="1600200"/>
            <a:ext cx="8991600" cy="5257800"/>
          </a:xfrm>
        </p:spPr>
        <p:txBody>
          <a:bodyPr>
            <a:normAutofit fontScale="77500" lnSpcReduction="20000"/>
          </a:bodyPr>
          <a:lstStyle/>
          <a:p>
            <a:r>
              <a:rPr lang="en-US" dirty="0" err="1" smtClean="0"/>
              <a:t>Triacylglycerols</a:t>
            </a:r>
            <a:r>
              <a:rPr lang="en-US" dirty="0" smtClean="0"/>
              <a:t> are the major fat source in the human diet.</a:t>
            </a:r>
          </a:p>
          <a:p>
            <a:r>
              <a:rPr lang="en-US" dirty="0" smtClean="0"/>
              <a:t>Lipases (lingual lipase in the saliva and gastric lipase in the stomach) perform limited digestion of </a:t>
            </a:r>
            <a:r>
              <a:rPr lang="en-US" dirty="0" err="1" smtClean="0"/>
              <a:t>triacylglycerol</a:t>
            </a:r>
            <a:r>
              <a:rPr lang="en-US" dirty="0" smtClean="0"/>
              <a:t> prior to entry into the intestine.</a:t>
            </a:r>
          </a:p>
          <a:p>
            <a:r>
              <a:rPr lang="en-US" dirty="0" err="1" smtClean="0"/>
              <a:t>Cholecystokinin</a:t>
            </a:r>
            <a:r>
              <a:rPr lang="en-US" dirty="0" smtClean="0"/>
              <a:t> is released by the intestine as food enters, which signals the gallbladder to release bile acids and the exocrine pancreas to release digestive enzymes.</a:t>
            </a:r>
          </a:p>
          <a:p>
            <a:r>
              <a:rPr lang="en-US" dirty="0" smtClean="0"/>
              <a:t>Within the intestine, bile salts emulsify fats, which increases their accessibility to pancreatic lipase and </a:t>
            </a:r>
            <a:r>
              <a:rPr lang="en-US" dirty="0" err="1" smtClean="0"/>
              <a:t>colipase</a:t>
            </a:r>
            <a:r>
              <a:rPr lang="en-US" dirty="0" smtClean="0"/>
              <a:t>.</a:t>
            </a:r>
          </a:p>
          <a:p>
            <a:r>
              <a:rPr lang="en-US" dirty="0" err="1" smtClean="0"/>
              <a:t>Triacylglycerols</a:t>
            </a:r>
            <a:r>
              <a:rPr lang="en-US" dirty="0" smtClean="0"/>
              <a:t> are degraded to form free fatty acids and 2-monoacylgylcerol by pancreatic lipase and </a:t>
            </a:r>
            <a:r>
              <a:rPr lang="en-US" dirty="0" err="1" smtClean="0"/>
              <a:t>colipase</a:t>
            </a:r>
            <a:r>
              <a:rPr lang="en-US" dirty="0" smtClean="0"/>
              <a:t>.</a:t>
            </a:r>
          </a:p>
          <a:p>
            <a:r>
              <a:rPr lang="en-US" dirty="0" smtClean="0"/>
              <a:t>Dietary phospholipids are hydrolyzed by pancreatic </a:t>
            </a:r>
            <a:r>
              <a:rPr lang="en-US" dirty="0" err="1" smtClean="0"/>
              <a:t>phospholipase</a:t>
            </a:r>
            <a:r>
              <a:rPr lang="en-US" dirty="0" smtClean="0"/>
              <a:t> A2 in the intestine.</a:t>
            </a:r>
          </a:p>
          <a:p>
            <a:r>
              <a:rPr lang="en-US" dirty="0" smtClean="0"/>
              <a:t>Dietary cholesterol esters (cholesterol </a:t>
            </a:r>
            <a:r>
              <a:rPr lang="en-US" dirty="0" err="1" smtClean="0"/>
              <a:t>esterified</a:t>
            </a:r>
            <a:r>
              <a:rPr lang="en-US" dirty="0" smtClean="0"/>
              <a:t> to a fatty acid) are hydrolyzed by pancreatic cholesterol esterase in the intestine.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9144000" cy="6629400"/>
          </a:xfrm>
        </p:spPr>
        <p:txBody>
          <a:bodyPr>
            <a:normAutofit fontScale="47500" lnSpcReduction="20000"/>
          </a:bodyPr>
          <a:lstStyle/>
          <a:p>
            <a:r>
              <a:rPr lang="en-US" sz="4400" dirty="0" smtClean="0"/>
              <a:t>Micelles, consisting of bile acids and the products of fat digestion, form within the intestinal lumen and interact with the </a:t>
            </a:r>
            <a:r>
              <a:rPr lang="en-US" sz="4400" dirty="0" err="1" smtClean="0"/>
              <a:t>enterocyte</a:t>
            </a:r>
            <a:r>
              <a:rPr lang="en-US" sz="4400" dirty="0" smtClean="0"/>
              <a:t> membrane. Lipid-soluble components diffuse from the micelle into the cell.</a:t>
            </a:r>
          </a:p>
          <a:p>
            <a:r>
              <a:rPr lang="en-US" sz="4400" dirty="0" smtClean="0"/>
              <a:t>Bile salts are </a:t>
            </a:r>
            <a:r>
              <a:rPr lang="en-US" sz="4400" dirty="0" err="1" smtClean="0"/>
              <a:t>resorbed</a:t>
            </a:r>
            <a:r>
              <a:rPr lang="en-US" sz="4400" dirty="0" smtClean="0"/>
              <a:t> farther down the intestinal tract and returned to the liver by the </a:t>
            </a:r>
            <a:r>
              <a:rPr lang="en-US" sz="4400" dirty="0" err="1" smtClean="0"/>
              <a:t>enterohepatic</a:t>
            </a:r>
            <a:r>
              <a:rPr lang="en-US" sz="4400" dirty="0" smtClean="0"/>
              <a:t> circulation.</a:t>
            </a:r>
          </a:p>
          <a:p>
            <a:r>
              <a:rPr lang="en-US" sz="4400" dirty="0" smtClean="0"/>
              <a:t>The intestinal epithelial cells </a:t>
            </a:r>
            <a:r>
              <a:rPr lang="en-US" sz="4400" dirty="0" err="1" smtClean="0"/>
              <a:t>resynthesize</a:t>
            </a:r>
            <a:r>
              <a:rPr lang="en-US" sz="4400" dirty="0" smtClean="0"/>
              <a:t> </a:t>
            </a:r>
            <a:r>
              <a:rPr lang="en-US" sz="4400" dirty="0" err="1" smtClean="0"/>
              <a:t>triacylglycerol</a:t>
            </a:r>
            <a:r>
              <a:rPr lang="en-US" sz="4400" dirty="0" smtClean="0"/>
              <a:t> and package them into </a:t>
            </a:r>
            <a:r>
              <a:rPr lang="en-US" sz="4400" dirty="0" err="1" smtClean="0"/>
              <a:t>chylomicrons</a:t>
            </a:r>
            <a:r>
              <a:rPr lang="en-US" sz="4400" dirty="0" smtClean="0"/>
              <a:t> for release into the circulation.</a:t>
            </a:r>
          </a:p>
          <a:p>
            <a:r>
              <a:rPr lang="en-US" sz="4400" dirty="0" smtClean="0"/>
              <a:t>Once in circulation the nascent </a:t>
            </a:r>
            <a:r>
              <a:rPr lang="en-US" sz="4400" dirty="0" err="1" smtClean="0"/>
              <a:t>chylomicrons</a:t>
            </a:r>
            <a:r>
              <a:rPr lang="en-US" sz="4400" dirty="0" smtClean="0"/>
              <a:t> interact with high-density lipoprotein particles and acquire two additional protein components; </a:t>
            </a:r>
            <a:r>
              <a:rPr lang="en-US" sz="4400" dirty="0" err="1" smtClean="0"/>
              <a:t>apolipoproteins</a:t>
            </a:r>
            <a:r>
              <a:rPr lang="en-US" sz="4400" dirty="0" smtClean="0"/>
              <a:t> C-II and E.</a:t>
            </a:r>
          </a:p>
          <a:p>
            <a:r>
              <a:rPr lang="en-US" sz="4400" dirty="0" err="1" smtClean="0"/>
              <a:t>ApoCII</a:t>
            </a:r>
            <a:r>
              <a:rPr lang="en-US" sz="4400" dirty="0" smtClean="0"/>
              <a:t> activates lipoprotein lipase on capillary endothelium of muscle and adipose tissue, which digests the triglycerides in the </a:t>
            </a:r>
            <a:r>
              <a:rPr lang="en-US" sz="4400" dirty="0" err="1" smtClean="0"/>
              <a:t>chylomicron</a:t>
            </a:r>
            <a:r>
              <a:rPr lang="en-US" sz="4400" dirty="0" smtClean="0"/>
              <a:t>. The fatty acids released from the </a:t>
            </a:r>
            <a:r>
              <a:rPr lang="en-US" sz="4400" dirty="0" err="1" smtClean="0"/>
              <a:t>chylomicron</a:t>
            </a:r>
            <a:r>
              <a:rPr lang="en-US" sz="4400" dirty="0" smtClean="0"/>
              <a:t> enter the muscle for energy production or the fat cell for storage. The glycerol released is metabolized only in the liver.</a:t>
            </a:r>
          </a:p>
          <a:p>
            <a:r>
              <a:rPr lang="en-US" sz="4400" dirty="0" smtClean="0"/>
              <a:t>As the </a:t>
            </a:r>
            <a:r>
              <a:rPr lang="en-US" sz="4400" dirty="0" err="1" smtClean="0"/>
              <a:t>chylomicron</a:t>
            </a:r>
            <a:r>
              <a:rPr lang="en-US" sz="4400" dirty="0" smtClean="0"/>
              <a:t> loses triglyceride, its density increases, and it becomes a </a:t>
            </a:r>
            <a:r>
              <a:rPr lang="en-US" sz="4400" dirty="0" err="1" smtClean="0"/>
              <a:t>chylomicron</a:t>
            </a:r>
            <a:r>
              <a:rPr lang="en-US" sz="4400" dirty="0" smtClean="0"/>
              <a:t> remnant. </a:t>
            </a:r>
            <a:r>
              <a:rPr lang="en-US" sz="4400" dirty="0" err="1" smtClean="0"/>
              <a:t>Chylomicron</a:t>
            </a:r>
            <a:r>
              <a:rPr lang="en-US" sz="4400" dirty="0" smtClean="0"/>
              <a:t> remnants are removed from circulation by the liver through specific binding of the remnant to </a:t>
            </a:r>
            <a:r>
              <a:rPr lang="en-US" sz="4400" dirty="0" err="1" smtClean="0"/>
              <a:t>apolipoprotein</a:t>
            </a:r>
            <a:r>
              <a:rPr lang="en-US" sz="4400" dirty="0" smtClean="0"/>
              <a:t> E receptors on the liver membrane.</a:t>
            </a:r>
          </a:p>
          <a:p>
            <a:r>
              <a:rPr lang="en-US" sz="4400" dirty="0" smtClean="0"/>
              <a:t>Once in the liver the remnant is degraded, and the lipids are recycled.</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9144000" cy="6629400"/>
          </a:xfrm>
        </p:spPr>
        <p:txBody>
          <a:bodyPr>
            <a:normAutofit fontScale="85000" lnSpcReduction="20000"/>
          </a:bodyPr>
          <a:lstStyle/>
          <a:p>
            <a:r>
              <a:rPr lang="en-US" dirty="0" smtClean="0"/>
              <a:t>The mammary gland produces milk, which is the major source of nutrients for the breast-fed human infant. The fatty acid composition of human milk varies, depending on the diet of the mother. However, long-chain fatty acids predominate, particularly </a:t>
            </a:r>
            <a:r>
              <a:rPr lang="en-US" dirty="0" err="1" smtClean="0"/>
              <a:t>palmitic</a:t>
            </a:r>
            <a:r>
              <a:rPr lang="en-US" dirty="0" smtClean="0"/>
              <a:t>, oleic, and </a:t>
            </a:r>
            <a:r>
              <a:rPr lang="en-US" dirty="0" err="1" smtClean="0"/>
              <a:t>linoleic</a:t>
            </a:r>
            <a:r>
              <a:rPr lang="en-US" dirty="0" smtClean="0"/>
              <a:t> acids. Although the amount of fat in human milk and cow's milk is similar, cow's milk contains more short- and medium-chain fatty acids and does not contain the long-chain polyunsaturated fatty acids found in human milk that are important in brain development.</a:t>
            </a:r>
          </a:p>
          <a:p>
            <a:r>
              <a:rPr lang="en-US" dirty="0" smtClean="0"/>
              <a:t>Although the concentrations of pancreatic lipase and bile salts are low in the intestinal lumen of the newborn infant, the fat of human milk is readily absorbed. This is true because lingual and gastric lipases produced by the infant partially compensate for the lower levels of pancreatic lipase. The human mammary gland also produces lipases that enter the milk. One of these lipases, which requires lower levels of bile salts than pancreatic lipase, is not inactivated by stomach acid and functions in the intestine for a number of hours.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LIVER IN FAT METABOLISM</a:t>
            </a:r>
            <a:endParaRPr lang="en-US" dirty="0"/>
          </a:p>
        </p:txBody>
      </p:sp>
      <p:sp>
        <p:nvSpPr>
          <p:cNvPr id="3" name="Content Placeholder 2"/>
          <p:cNvSpPr>
            <a:spLocks noGrp="1"/>
          </p:cNvSpPr>
          <p:nvPr>
            <p:ph idx="1"/>
          </p:nvPr>
        </p:nvSpPr>
        <p:spPr/>
        <p:txBody>
          <a:bodyPr>
            <a:normAutofit/>
          </a:bodyPr>
          <a:lstStyle/>
          <a:p>
            <a:r>
              <a:rPr lang="en-US" dirty="0" smtClean="0"/>
              <a:t>It facilitates the digestion and absorption of lipids by the production of bile, which contains cholesterol and bile salts synthesized within the liver de novo or from uptake of lipoprotein cholesterol.</a:t>
            </a:r>
          </a:p>
          <a:p>
            <a:r>
              <a:rPr lang="en-US" dirty="0" smtClean="0"/>
              <a:t>It actively synthesizes and oxidizes fatty acids and also synthesizes </a:t>
            </a:r>
            <a:r>
              <a:rPr lang="en-US" dirty="0" err="1" smtClean="0"/>
              <a:t>triacylglycerols</a:t>
            </a:r>
            <a:r>
              <a:rPr lang="en-US" dirty="0" smtClean="0"/>
              <a:t> and phospholipids.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New\Desktop\DA6C26FF2.png"/>
          <p:cNvPicPr>
            <a:picLocks noGrp="1" noChangeAspect="1" noChangeArrowheads="1"/>
          </p:cNvPicPr>
          <p:nvPr>
            <p:ph idx="1"/>
          </p:nvPr>
        </p:nvPicPr>
        <p:blipFill>
          <a:blip r:embed="rId2"/>
          <a:srcRect/>
          <a:stretch>
            <a:fillRect/>
          </a:stretch>
        </p:blipFill>
        <p:spPr bwMode="auto">
          <a:xfrm>
            <a:off x="152400" y="0"/>
            <a:ext cx="8991600" cy="6629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New\Desktop\p0175.png"/>
          <p:cNvPicPr>
            <a:picLocks noGrp="1" noChangeAspect="1" noChangeArrowheads="1"/>
          </p:cNvPicPr>
          <p:nvPr>
            <p:ph idx="1"/>
          </p:nvPr>
        </p:nvPicPr>
        <p:blipFill>
          <a:blip r:embed="rId2"/>
          <a:srcRect/>
          <a:stretch>
            <a:fillRect/>
          </a:stretch>
        </p:blipFill>
        <p:spPr bwMode="auto">
          <a:xfrm>
            <a:off x="1905000" y="76200"/>
            <a:ext cx="5867400" cy="7086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fontScale="25000" lnSpcReduction="20000"/>
          </a:bodyPr>
          <a:lstStyle/>
          <a:p>
            <a:r>
              <a:rPr lang="en-US" sz="11200" dirty="0" smtClean="0"/>
              <a:t>Dietary fat leaves the stomach and enters the small intestine, where it is </a:t>
            </a:r>
            <a:r>
              <a:rPr lang="en-US" sz="11200" b="1" dirty="0" smtClean="0"/>
              <a:t>emulsified</a:t>
            </a:r>
            <a:r>
              <a:rPr lang="en-US" sz="11200" dirty="0" smtClean="0"/>
              <a:t> (suspended in small particles in the aqueous environment) by bile salts. The bile salts are </a:t>
            </a:r>
            <a:r>
              <a:rPr lang="en-US" sz="11200" dirty="0" err="1" smtClean="0"/>
              <a:t>amphipathic</a:t>
            </a:r>
            <a:r>
              <a:rPr lang="en-US" sz="11200" dirty="0" smtClean="0"/>
              <a:t> compounds (containing both hydrophobic and hydrophilic components), synthesized from cholesterol in the liver and secreted via the gallbladder into the intestinal lumen. The contraction of the gallbladder and secretion of pancreatic enzymes are stimulated by the gut hormone </a:t>
            </a:r>
            <a:r>
              <a:rPr lang="en-US" sz="11200" b="1" dirty="0" err="1" smtClean="0"/>
              <a:t>cholecystokinin</a:t>
            </a:r>
            <a:r>
              <a:rPr lang="en-US" sz="11200" dirty="0" smtClean="0"/>
              <a:t>, which is secreted by the intestinal cells when stomach contents enter the intestine. </a:t>
            </a:r>
          </a:p>
          <a:p>
            <a:r>
              <a:rPr lang="en-US" sz="11200" dirty="0" smtClean="0"/>
              <a:t>Bile salts act as detergents, binding to the globules of dietary fat as they are broken up by the peristaltic action of the intestinal muscle. This emulsified fat, which has an increased surface area as compared with </a:t>
            </a:r>
            <a:r>
              <a:rPr lang="en-US" sz="11200" dirty="0" err="1" smtClean="0"/>
              <a:t>unemulsified</a:t>
            </a:r>
            <a:r>
              <a:rPr lang="en-US" sz="11200" dirty="0" smtClean="0"/>
              <a:t> fat, can be more efficiently attacked by digestive enzymes from the pancreas.</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New\Desktop\DA6C26FF5.png"/>
          <p:cNvPicPr>
            <a:picLocks noGrp="1" noChangeAspect="1" noChangeArrowheads="1"/>
          </p:cNvPicPr>
          <p:nvPr>
            <p:ph idx="1"/>
          </p:nvPr>
        </p:nvPicPr>
        <p:blipFill>
          <a:blip r:embed="rId2"/>
          <a:srcRect/>
          <a:stretch>
            <a:fillRect/>
          </a:stretch>
        </p:blipFill>
        <p:spPr bwMode="auto">
          <a:xfrm>
            <a:off x="0" y="0"/>
            <a:ext cx="8991600" cy="685799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New\Desktop\DA6C26FF8.png"/>
          <p:cNvPicPr>
            <a:picLocks noGrp="1" noChangeAspect="1" noChangeArrowheads="1"/>
          </p:cNvPicPr>
          <p:nvPr>
            <p:ph idx="1"/>
          </p:nvPr>
        </p:nvPicPr>
        <p:blipFill>
          <a:blip r:embed="rId2"/>
          <a:srcRect/>
          <a:stretch>
            <a:fillRect/>
          </a:stretch>
        </p:blipFill>
        <p:spPr bwMode="auto">
          <a:xfrm>
            <a:off x="228600" y="304800"/>
            <a:ext cx="8686800" cy="5791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9144000" cy="6400800"/>
          </a:xfrm>
        </p:spPr>
        <p:txBody>
          <a:bodyPr>
            <a:normAutofit/>
          </a:bodyPr>
          <a:lstStyle/>
          <a:p>
            <a:r>
              <a:rPr lang="en-US" dirty="0" smtClean="0"/>
              <a:t>The assembly of </a:t>
            </a:r>
            <a:r>
              <a:rPr lang="en-US" dirty="0" err="1" smtClean="0"/>
              <a:t>chylomicrons</a:t>
            </a:r>
            <a:r>
              <a:rPr lang="en-US" dirty="0" smtClean="0"/>
              <a:t> within the endoplasmic reticulum of the intestinal epithelial cell (</a:t>
            </a:r>
            <a:r>
              <a:rPr lang="en-US" dirty="0" err="1" smtClean="0"/>
              <a:t>enterocyte</a:t>
            </a:r>
            <a:r>
              <a:rPr lang="en-US" dirty="0" smtClean="0"/>
              <a:t>) requires the activity of </a:t>
            </a:r>
            <a:r>
              <a:rPr lang="en-US" b="1" dirty="0" err="1" smtClean="0"/>
              <a:t>microsomal</a:t>
            </a:r>
            <a:r>
              <a:rPr lang="en-US" b="1" dirty="0" smtClean="0"/>
              <a:t> triglyceride transfer protein</a:t>
            </a:r>
            <a:r>
              <a:rPr lang="en-US" dirty="0" smtClean="0"/>
              <a:t> (</a:t>
            </a:r>
            <a:r>
              <a:rPr lang="en-US" b="1" dirty="0" smtClean="0"/>
              <a:t>MTP</a:t>
            </a:r>
            <a:r>
              <a:rPr lang="en-US" dirty="0" smtClean="0"/>
              <a:t>). MTP accelerates the transport of triglycerides, cholesterol esters, and phospholipids across membranes of </a:t>
            </a:r>
            <a:r>
              <a:rPr lang="en-US" dirty="0" err="1" smtClean="0"/>
              <a:t>subcellular</a:t>
            </a:r>
            <a:r>
              <a:rPr lang="en-US" dirty="0" smtClean="0"/>
              <a:t> organelles. It is required for both </a:t>
            </a:r>
            <a:r>
              <a:rPr lang="en-US" dirty="0" err="1" smtClean="0"/>
              <a:t>chylomicron</a:t>
            </a:r>
            <a:r>
              <a:rPr lang="en-US" dirty="0" smtClean="0"/>
              <a:t> assembly in the intestine and VLDL assembly in the liver. Both </a:t>
            </a:r>
            <a:r>
              <a:rPr lang="en-US" dirty="0" err="1" smtClean="0"/>
              <a:t>chylomicrons</a:t>
            </a:r>
            <a:r>
              <a:rPr lang="en-US" dirty="0" smtClean="0"/>
              <a:t> and VLDL require </a:t>
            </a:r>
            <a:r>
              <a:rPr lang="en-US" dirty="0" err="1" smtClean="0"/>
              <a:t>apoB</a:t>
            </a:r>
            <a:r>
              <a:rPr lang="en-US" dirty="0" smtClean="0"/>
              <a:t> for their assembly (apoB-48 for </a:t>
            </a:r>
            <a:r>
              <a:rPr lang="en-US" dirty="0" err="1" smtClean="0"/>
              <a:t>chylomicrons</a:t>
            </a:r>
            <a:r>
              <a:rPr lang="en-US" dirty="0" smtClean="0"/>
              <a:t>, apoB-100 for VLDL), and MTP binds to the </a:t>
            </a:r>
            <a:r>
              <a:rPr lang="en-US" dirty="0" err="1" smtClean="0"/>
              <a:t>apoBs</a:t>
            </a:r>
            <a:r>
              <a:rPr lang="en-US"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52400"/>
            <a:ext cx="8991600" cy="6705600"/>
          </a:xfrm>
        </p:spPr>
        <p:txBody>
          <a:bodyPr>
            <a:normAutofit fontScale="92500"/>
          </a:bodyPr>
          <a:lstStyle/>
          <a:p>
            <a:r>
              <a:rPr lang="en-US" dirty="0" smtClean="0"/>
              <a:t>The appropriate </a:t>
            </a:r>
            <a:r>
              <a:rPr lang="en-US" dirty="0" err="1" smtClean="0"/>
              <a:t>apoB</a:t>
            </a:r>
            <a:r>
              <a:rPr lang="en-US" dirty="0" smtClean="0"/>
              <a:t> is made on the rough endoplasmic reticulum and is inserted into the endoplasmic reticulum lumen during its synthesis.</a:t>
            </a:r>
          </a:p>
          <a:p>
            <a:r>
              <a:rPr lang="en-US" dirty="0" smtClean="0"/>
              <a:t>As the protein is being translated, lipid (a small amount of triglyceride) begins to associate with the protein, and the lipid association is catalyzed by MTP. This leads to the generation of small </a:t>
            </a:r>
            <a:r>
              <a:rPr lang="en-US" dirty="0" err="1" smtClean="0"/>
              <a:t>apoB</a:t>
            </a:r>
            <a:r>
              <a:rPr lang="en-US" dirty="0" smtClean="0"/>
              <a:t>-containing particles. </a:t>
            </a:r>
          </a:p>
          <a:p>
            <a:r>
              <a:rPr lang="en-US" dirty="0" smtClean="0"/>
              <a:t>The second stage of particle assembly is the fusion of the initial </a:t>
            </a:r>
            <a:r>
              <a:rPr lang="en-US" dirty="0" err="1" smtClean="0"/>
              <a:t>apoB</a:t>
            </a:r>
            <a:r>
              <a:rPr lang="en-US" dirty="0" smtClean="0"/>
              <a:t> particle with </a:t>
            </a:r>
            <a:r>
              <a:rPr lang="en-US" dirty="0" err="1" smtClean="0"/>
              <a:t>triacylglycerol</a:t>
            </a:r>
            <a:r>
              <a:rPr lang="en-US" dirty="0" smtClean="0"/>
              <a:t> droplets within the endoplasmic reticulum. MTP also may be required for the transfer of </a:t>
            </a:r>
            <a:r>
              <a:rPr lang="en-US" dirty="0" err="1" smtClean="0"/>
              <a:t>triacylglycerol</a:t>
            </a:r>
            <a:r>
              <a:rPr lang="en-US" dirty="0" smtClean="0"/>
              <a:t> from the cytoplasm to the lumen of the endoplasmic reticulum to form this lipid droplet.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1383</Words>
  <Application>Microsoft Office PowerPoint</Application>
  <PresentationFormat>On-screen Show (4:3)</PresentationFormat>
  <Paragraphs>52</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DIGESTION AND ABSORPTION OF LIPIDS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LIPOPROTEIN LIPASE</vt:lpstr>
      <vt:lpstr>Slide 18</vt:lpstr>
      <vt:lpstr>Fate of glycerol</vt:lpstr>
      <vt:lpstr>Slide 20</vt:lpstr>
      <vt:lpstr>Slide 21</vt:lpstr>
      <vt:lpstr>Slide 22</vt:lpstr>
      <vt:lpstr>At a glance…..</vt:lpstr>
      <vt:lpstr>Slide 24</vt:lpstr>
      <vt:lpstr>Slide 25</vt:lpstr>
      <vt:lpstr>ROLE OF LIVER IN FAT METABOLISM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dc:creator>
  <cp:lastModifiedBy>New</cp:lastModifiedBy>
  <cp:revision>13</cp:revision>
  <dcterms:created xsi:type="dcterms:W3CDTF">2013-11-10T16:04:31Z</dcterms:created>
  <dcterms:modified xsi:type="dcterms:W3CDTF">2013-11-14T13:31:59Z</dcterms:modified>
</cp:coreProperties>
</file>